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26"/>
  </p:notesMasterIdLst>
  <p:sldIdLst>
    <p:sldId id="256" r:id="rId2"/>
    <p:sldId id="258" r:id="rId3"/>
    <p:sldId id="259" r:id="rId4"/>
    <p:sldId id="272" r:id="rId5"/>
    <p:sldId id="268" r:id="rId6"/>
    <p:sldId id="277" r:id="rId7"/>
    <p:sldId id="266" r:id="rId8"/>
    <p:sldId id="279" r:id="rId9"/>
    <p:sldId id="275" r:id="rId10"/>
    <p:sldId id="410" r:id="rId11"/>
    <p:sldId id="412" r:id="rId12"/>
    <p:sldId id="411" r:id="rId13"/>
    <p:sldId id="282" r:id="rId14"/>
    <p:sldId id="414" r:id="rId15"/>
    <p:sldId id="281" r:id="rId16"/>
    <p:sldId id="406" r:id="rId17"/>
    <p:sldId id="278" r:id="rId18"/>
    <p:sldId id="409" r:id="rId19"/>
    <p:sldId id="286" r:id="rId20"/>
    <p:sldId id="405" r:id="rId21"/>
    <p:sldId id="407" r:id="rId22"/>
    <p:sldId id="408" r:id="rId23"/>
    <p:sldId id="413" r:id="rId24"/>
    <p:sldId id="40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FC0C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660"/>
  </p:normalViewPr>
  <p:slideViewPr>
    <p:cSldViewPr snapToGrid="0">
      <p:cViewPr varScale="1">
        <p:scale>
          <a:sx n="116" d="100"/>
          <a:sy n="116" d="100"/>
        </p:scale>
        <p:origin x="37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rjan\Documents\Ardita_Sovereign_Debt_Paper\Database_Regresion_Charts_TUR_HUN_BUL_CRO.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rjan\Documents\Ardita_Sovereign_Debt_Paper\Database_Regresion_Charts_TUR_HUN_BUL_CRO.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rjan\Documents\Ardita_Sovereign_Debt_Paper\Database_Regresion_Charts_TUR_HUN_BUL_CRO_Updated_RF10YUS.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r>
              <a:rPr lang="en-US" sz="2400" b="1" dirty="0">
                <a:solidFill>
                  <a:srgbClr val="FF0000"/>
                </a:solidFill>
              </a:rPr>
              <a:t>Croatia : Sovereign</a:t>
            </a:r>
            <a:r>
              <a:rPr lang="en-US" sz="2400" b="1" baseline="0" dirty="0">
                <a:solidFill>
                  <a:srgbClr val="FF0000"/>
                </a:solidFill>
              </a:rPr>
              <a:t> Spread and Credit Rating</a:t>
            </a:r>
            <a:endParaRPr lang="en-US" sz="2400" b="1" dirty="0">
              <a:solidFill>
                <a:srgbClr val="FF0000"/>
              </a:solidFill>
            </a:endParaRPr>
          </a:p>
        </c:rich>
      </c:tx>
      <c:layout>
        <c:manualLayout>
          <c:xMode val="edge"/>
          <c:yMode val="edge"/>
          <c:x val="0.13399554344563241"/>
          <c:y val="1.2121212121212119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endParaRPr lang="sq-AL"/>
        </a:p>
      </c:txPr>
    </c:title>
    <c:autoTitleDeleted val="0"/>
    <c:plotArea>
      <c:layout>
        <c:manualLayout>
          <c:layoutTarget val="inner"/>
          <c:xMode val="edge"/>
          <c:yMode val="edge"/>
          <c:x val="0.15054748654951913"/>
          <c:y val="0.10719207826294468"/>
          <c:w val="0.72268801810331085"/>
          <c:h val="0.75151101566849821"/>
        </c:manualLayout>
      </c:layout>
      <c:lineChart>
        <c:grouping val="standard"/>
        <c:varyColors val="0"/>
        <c:ser>
          <c:idx val="2"/>
          <c:order val="0"/>
          <c:tx>
            <c:strRef>
              <c:f>Regression_Graphs_Data!$AX$1</c:f>
              <c:strCache>
                <c:ptCount val="1"/>
                <c:pt idx="0">
                  <c:v>Spread_Croatia</c:v>
                </c:pt>
              </c:strCache>
            </c:strRef>
          </c:tx>
          <c:spPr>
            <a:ln w="38100" cap="rnd">
              <a:solidFill>
                <a:srgbClr val="7030A0"/>
              </a:solidFill>
              <a:prstDash val="sysDash"/>
              <a:round/>
            </a:ln>
            <a:effectLst/>
          </c:spPr>
          <c:marker>
            <c:symbol val="none"/>
          </c:marker>
          <c:cat>
            <c:numRef>
              <c:f>Regression_Graphs_Data!$AP$6:$AP$17</c:f>
              <c:numCache>
                <c:formatCode>General</c:formatCode>
                <c:ptCount val="12"/>
                <c:pt idx="0">
                  <c:v>2009</c:v>
                </c:pt>
                <c:pt idx="1">
                  <c:v>2010</c:v>
                </c:pt>
                <c:pt idx="2">
                  <c:v>2011</c:v>
                </c:pt>
                <c:pt idx="3">
                  <c:v>2012</c:v>
                </c:pt>
                <c:pt idx="4">
                  <c:v>2013</c:v>
                </c:pt>
                <c:pt idx="5">
                  <c:v>2014</c:v>
                </c:pt>
                <c:pt idx="6">
                  <c:v>2015</c:v>
                </c:pt>
                <c:pt idx="7">
                  <c:v>2016</c:v>
                </c:pt>
                <c:pt idx="8">
                  <c:v>2017</c:v>
                </c:pt>
                <c:pt idx="9">
                  <c:v>2018</c:v>
                </c:pt>
                <c:pt idx="10">
                  <c:v>2019</c:v>
                </c:pt>
                <c:pt idx="11">
                  <c:v>2020</c:v>
                </c:pt>
              </c:numCache>
            </c:numRef>
          </c:cat>
          <c:val>
            <c:numRef>
              <c:f>Regression_Graphs_Data!$AX$6:$AX$17</c:f>
              <c:numCache>
                <c:formatCode>General</c:formatCode>
                <c:ptCount val="12"/>
                <c:pt idx="0">
                  <c:v>245.65909090909</c:v>
                </c:pt>
                <c:pt idx="1">
                  <c:v>268.83827627368908</c:v>
                </c:pt>
                <c:pt idx="2">
                  <c:v>396.45303550377969</c:v>
                </c:pt>
                <c:pt idx="3">
                  <c:v>460.07763273466998</c:v>
                </c:pt>
                <c:pt idx="4">
                  <c:v>330.69921742487969</c:v>
                </c:pt>
                <c:pt idx="5">
                  <c:v>275.58239069152</c:v>
                </c:pt>
                <c:pt idx="6">
                  <c:v>282.65623813321002</c:v>
                </c:pt>
                <c:pt idx="7">
                  <c:v>273.49877885589888</c:v>
                </c:pt>
                <c:pt idx="8">
                  <c:v>158.52374761013004</c:v>
                </c:pt>
                <c:pt idx="9">
                  <c:v>123.56287135823973</c:v>
                </c:pt>
                <c:pt idx="10">
                  <c:v>64.156128958759709</c:v>
                </c:pt>
                <c:pt idx="11">
                  <c:v>146.74646719931968</c:v>
                </c:pt>
              </c:numCache>
            </c:numRef>
          </c:val>
          <c:smooth val="0"/>
          <c:extLst xmlns:c16r2="http://schemas.microsoft.com/office/drawing/2015/06/chart">
            <c:ext xmlns:c16="http://schemas.microsoft.com/office/drawing/2014/chart" uri="{C3380CC4-5D6E-409C-BE32-E72D297353CC}">
              <c16:uniqueId val="{00000000-DA75-45E8-8E9E-0B0114CD083A}"/>
            </c:ext>
          </c:extLst>
        </c:ser>
        <c:dLbls>
          <c:showLegendKey val="0"/>
          <c:showVal val="0"/>
          <c:showCatName val="0"/>
          <c:showSerName val="0"/>
          <c:showPercent val="0"/>
          <c:showBubbleSize val="0"/>
        </c:dLbls>
        <c:marker val="1"/>
        <c:smooth val="0"/>
        <c:axId val="808518816"/>
        <c:axId val="808520992"/>
      </c:lineChart>
      <c:lineChart>
        <c:grouping val="standard"/>
        <c:varyColors val="0"/>
        <c:ser>
          <c:idx val="3"/>
          <c:order val="1"/>
          <c:tx>
            <c:strRef>
              <c:f>Regression_Graphs_Data!$AT$1</c:f>
              <c:strCache>
                <c:ptCount val="1"/>
                <c:pt idx="0">
                  <c:v>S&amp;P_Rating_Croatia (r.a)</c:v>
                </c:pt>
              </c:strCache>
            </c:strRef>
          </c:tx>
          <c:spPr>
            <a:ln w="38100" cap="rnd">
              <a:solidFill>
                <a:srgbClr val="F61CCC"/>
              </a:solidFill>
              <a:round/>
            </a:ln>
            <a:effectLst/>
          </c:spPr>
          <c:marker>
            <c:symbol val="none"/>
          </c:marker>
          <c:cat>
            <c:numRef>
              <c:f>Regression_Graphs_Data!$AP$6:$AP$17</c:f>
              <c:numCache>
                <c:formatCode>General</c:formatCode>
                <c:ptCount val="12"/>
                <c:pt idx="0">
                  <c:v>2009</c:v>
                </c:pt>
                <c:pt idx="1">
                  <c:v>2010</c:v>
                </c:pt>
                <c:pt idx="2">
                  <c:v>2011</c:v>
                </c:pt>
                <c:pt idx="3">
                  <c:v>2012</c:v>
                </c:pt>
                <c:pt idx="4">
                  <c:v>2013</c:v>
                </c:pt>
                <c:pt idx="5">
                  <c:v>2014</c:v>
                </c:pt>
                <c:pt idx="6">
                  <c:v>2015</c:v>
                </c:pt>
                <c:pt idx="7">
                  <c:v>2016</c:v>
                </c:pt>
                <c:pt idx="8">
                  <c:v>2017</c:v>
                </c:pt>
                <c:pt idx="9">
                  <c:v>2018</c:v>
                </c:pt>
                <c:pt idx="10">
                  <c:v>2019</c:v>
                </c:pt>
                <c:pt idx="11">
                  <c:v>2020</c:v>
                </c:pt>
              </c:numCache>
            </c:numRef>
          </c:cat>
          <c:val>
            <c:numRef>
              <c:f>Regression_Graphs_Data!$AT$6:$AT$17</c:f>
              <c:numCache>
                <c:formatCode>General</c:formatCode>
                <c:ptCount val="12"/>
                <c:pt idx="0">
                  <c:v>3</c:v>
                </c:pt>
                <c:pt idx="1">
                  <c:v>4</c:v>
                </c:pt>
                <c:pt idx="2">
                  <c:v>4</c:v>
                </c:pt>
                <c:pt idx="3">
                  <c:v>5</c:v>
                </c:pt>
                <c:pt idx="4">
                  <c:v>5</c:v>
                </c:pt>
                <c:pt idx="5">
                  <c:v>6</c:v>
                </c:pt>
                <c:pt idx="6">
                  <c:v>6</c:v>
                </c:pt>
                <c:pt idx="7">
                  <c:v>6</c:v>
                </c:pt>
                <c:pt idx="8">
                  <c:v>6</c:v>
                </c:pt>
                <c:pt idx="9">
                  <c:v>6</c:v>
                </c:pt>
                <c:pt idx="10">
                  <c:v>4</c:v>
                </c:pt>
                <c:pt idx="11">
                  <c:v>4</c:v>
                </c:pt>
              </c:numCache>
            </c:numRef>
          </c:val>
          <c:smooth val="0"/>
          <c:extLst xmlns:c16r2="http://schemas.microsoft.com/office/drawing/2015/06/chart">
            <c:ext xmlns:c16="http://schemas.microsoft.com/office/drawing/2014/chart" uri="{C3380CC4-5D6E-409C-BE32-E72D297353CC}">
              <c16:uniqueId val="{00000001-DA75-45E8-8E9E-0B0114CD083A}"/>
            </c:ext>
          </c:extLst>
        </c:ser>
        <c:dLbls>
          <c:showLegendKey val="0"/>
          <c:showVal val="0"/>
          <c:showCatName val="0"/>
          <c:showSerName val="0"/>
          <c:showPercent val="0"/>
          <c:showBubbleSize val="0"/>
        </c:dLbls>
        <c:marker val="1"/>
        <c:smooth val="0"/>
        <c:axId val="1002581248"/>
        <c:axId val="1002579616"/>
      </c:lineChart>
      <c:catAx>
        <c:axId val="808518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FF0000"/>
                </a:solidFill>
                <a:latin typeface="+mn-lt"/>
                <a:ea typeface="+mn-ea"/>
                <a:cs typeface="+mn-cs"/>
              </a:defRPr>
            </a:pPr>
            <a:endParaRPr lang="sq-AL"/>
          </a:p>
        </c:txPr>
        <c:crossAx val="808520992"/>
        <c:crosses val="autoZero"/>
        <c:auto val="1"/>
        <c:lblAlgn val="ctr"/>
        <c:lblOffset val="100"/>
        <c:noMultiLvlLbl val="0"/>
      </c:catAx>
      <c:valAx>
        <c:axId val="8085209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1" i="0" u="none" strike="noStrike" kern="1200" baseline="0">
                    <a:solidFill>
                      <a:srgbClr val="7030A0"/>
                    </a:solidFill>
                    <a:latin typeface="+mn-lt"/>
                    <a:ea typeface="+mn-ea"/>
                    <a:cs typeface="+mn-cs"/>
                  </a:defRPr>
                </a:pPr>
                <a:r>
                  <a:rPr lang="en-US" sz="1800" b="1" baseline="0">
                    <a:solidFill>
                      <a:srgbClr val="7030A0"/>
                    </a:solidFill>
                  </a:rPr>
                  <a:t>Croatian Government Bond Spread versus US Government Bonds (bp)</a:t>
                </a:r>
                <a:endParaRPr lang="en-US" sz="1800" b="1">
                  <a:solidFill>
                    <a:srgbClr val="7030A0"/>
                  </a:solidFill>
                </a:endParaRPr>
              </a:p>
            </c:rich>
          </c:tx>
          <c:layout>
            <c:manualLayout>
              <c:xMode val="edge"/>
              <c:yMode val="edge"/>
              <c:x val="4.3988269794721412E-3"/>
              <c:y val="9.8484848484848855E-2"/>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rgbClr val="7030A0"/>
                  </a:solidFill>
                  <a:latin typeface="+mn-lt"/>
                  <a:ea typeface="+mn-ea"/>
                  <a:cs typeface="+mn-cs"/>
                </a:defRPr>
              </a:pPr>
              <a:endParaRPr lang="sq-A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rgbClr val="7030A0"/>
                </a:solidFill>
                <a:latin typeface="+mn-lt"/>
                <a:ea typeface="+mn-ea"/>
                <a:cs typeface="+mn-cs"/>
              </a:defRPr>
            </a:pPr>
            <a:endParaRPr lang="sq-AL"/>
          </a:p>
        </c:txPr>
        <c:crossAx val="808518816"/>
        <c:crosses val="autoZero"/>
        <c:crossBetween val="between"/>
      </c:valAx>
      <c:valAx>
        <c:axId val="1002579616"/>
        <c:scaling>
          <c:orientation val="minMax"/>
          <c:max val="8"/>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q-AL"/>
          </a:p>
        </c:txPr>
        <c:crossAx val="1002581248"/>
        <c:crosses val="max"/>
        <c:crossBetween val="between"/>
      </c:valAx>
      <c:catAx>
        <c:axId val="1002581248"/>
        <c:scaling>
          <c:orientation val="minMax"/>
        </c:scaling>
        <c:delete val="1"/>
        <c:axPos val="b"/>
        <c:numFmt formatCode="General" sourceLinked="1"/>
        <c:majorTickMark val="out"/>
        <c:minorTickMark val="none"/>
        <c:tickLblPos val="nextTo"/>
        <c:crossAx val="1002579616"/>
        <c:crosses val="autoZero"/>
        <c:auto val="1"/>
        <c:lblAlgn val="ctr"/>
        <c:lblOffset val="100"/>
        <c:noMultiLvlLbl val="0"/>
      </c:catAx>
      <c:spPr>
        <a:noFill/>
        <a:ln>
          <a:noFill/>
        </a:ln>
        <a:effectLst/>
      </c:spPr>
    </c:plotArea>
    <c:legend>
      <c:legendPos val="b"/>
      <c:layout>
        <c:manualLayout>
          <c:xMode val="edge"/>
          <c:yMode val="edge"/>
          <c:x val="0.19135855635347634"/>
          <c:y val="0.94392889525172985"/>
          <c:w val="0.64074318239545713"/>
          <c:h val="5.6071104748270095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sq-AL"/>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pattFill prst="pct5">
      <a:fgClr>
        <a:srgbClr val="FF66FF"/>
      </a:fgClr>
      <a:bgClr>
        <a:schemeClr val="bg1"/>
      </a:bgClr>
    </a:pattFill>
    <a:ln w="9525" cap="flat" cmpd="sng" algn="ctr">
      <a:solidFill>
        <a:schemeClr val="tx1">
          <a:lumMod val="15000"/>
          <a:lumOff val="85000"/>
        </a:schemeClr>
      </a:solidFill>
      <a:round/>
    </a:ln>
    <a:effectLst/>
  </c:spPr>
  <c:txPr>
    <a:bodyPr/>
    <a:lstStyle/>
    <a:p>
      <a:pPr>
        <a:defRPr/>
      </a:pPr>
      <a:endParaRPr lang="sq-AL"/>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r>
              <a:rPr lang="en-US" sz="2400" b="1" baseline="0">
                <a:solidFill>
                  <a:srgbClr val="7030A0"/>
                </a:solidFill>
              </a:rPr>
              <a:t>Sovereign Spread Observations vs Credit Rates </a:t>
            </a:r>
          </a:p>
        </c:rich>
      </c:tx>
      <c:layout>
        <c:manualLayout>
          <c:xMode val="edge"/>
          <c:yMode val="edge"/>
          <c:x val="0.16332105664211327"/>
          <c:y val="3.6363636363636362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endParaRPr lang="sq-AL"/>
        </a:p>
      </c:txPr>
    </c:title>
    <c:autoTitleDeleted val="0"/>
    <c:plotArea>
      <c:layout>
        <c:manualLayout>
          <c:layoutTarget val="inner"/>
          <c:xMode val="edge"/>
          <c:yMode val="edge"/>
          <c:x val="0.15054748654951913"/>
          <c:y val="0.14759611866698491"/>
          <c:w val="0.72268801810331085"/>
          <c:h val="0.6767635409210212"/>
        </c:manualLayout>
      </c:layout>
      <c:barChart>
        <c:barDir val="col"/>
        <c:grouping val="clustered"/>
        <c:varyColors val="0"/>
        <c:ser>
          <c:idx val="0"/>
          <c:order val="0"/>
          <c:tx>
            <c:strRef>
              <c:f>Regression_Graphs_Data!$AR$54</c:f>
              <c:strCache>
                <c:ptCount val="1"/>
                <c:pt idx="0">
                  <c:v>Observations (Unrestricted Model)</c:v>
                </c:pt>
              </c:strCache>
            </c:strRef>
          </c:tx>
          <c:spPr>
            <a:solidFill>
              <a:srgbClr val="F61CCC"/>
            </a:solidFill>
            <a:ln>
              <a:solidFill>
                <a:schemeClr val="accent1">
                  <a:alpha val="92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66FF"/>
                    </a:solidFill>
                    <a:latin typeface="+mn-lt"/>
                    <a:ea typeface="+mn-ea"/>
                    <a:cs typeface="+mn-cs"/>
                  </a:defRPr>
                </a:pPr>
                <a:endParaRPr lang="sq-A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Regression_Graphs_Data!$AT$55:$AT$62</c:f>
              <c:numCache>
                <c:formatCode>General</c:formatCode>
                <c:ptCount val="8"/>
                <c:pt idx="0">
                  <c:v>1</c:v>
                </c:pt>
                <c:pt idx="1">
                  <c:v>2</c:v>
                </c:pt>
                <c:pt idx="2">
                  <c:v>3</c:v>
                </c:pt>
                <c:pt idx="3">
                  <c:v>4</c:v>
                </c:pt>
                <c:pt idx="4">
                  <c:v>5</c:v>
                </c:pt>
                <c:pt idx="5">
                  <c:v>6</c:v>
                </c:pt>
                <c:pt idx="6">
                  <c:v>7</c:v>
                </c:pt>
                <c:pt idx="7">
                  <c:v>8</c:v>
                </c:pt>
              </c:numCache>
            </c:numRef>
          </c:cat>
          <c:val>
            <c:numRef>
              <c:f>Regression_Graphs_Data!$AR$55:$AR$62</c:f>
              <c:numCache>
                <c:formatCode>General</c:formatCode>
                <c:ptCount val="8"/>
                <c:pt idx="0">
                  <c:v>1</c:v>
                </c:pt>
                <c:pt idx="1">
                  <c:v>2</c:v>
                </c:pt>
                <c:pt idx="2">
                  <c:v>12</c:v>
                </c:pt>
                <c:pt idx="3">
                  <c:v>11</c:v>
                </c:pt>
                <c:pt idx="4">
                  <c:v>11</c:v>
                </c:pt>
                <c:pt idx="5">
                  <c:v>9</c:v>
                </c:pt>
                <c:pt idx="6">
                  <c:v>6</c:v>
                </c:pt>
                <c:pt idx="7">
                  <c:v>1</c:v>
                </c:pt>
              </c:numCache>
            </c:numRef>
          </c:val>
          <c:extLst xmlns:c16r2="http://schemas.microsoft.com/office/drawing/2015/06/chart">
            <c:ext xmlns:c16="http://schemas.microsoft.com/office/drawing/2014/chart" uri="{C3380CC4-5D6E-409C-BE32-E72D297353CC}">
              <c16:uniqueId val="{00000000-30E1-4067-9481-BAD1E51B4248}"/>
            </c:ext>
          </c:extLst>
        </c:ser>
        <c:ser>
          <c:idx val="1"/>
          <c:order val="1"/>
          <c:tx>
            <c:strRef>
              <c:f>Regression_Graphs_Data!$AV$54</c:f>
              <c:strCache>
                <c:ptCount val="1"/>
                <c:pt idx="0">
                  <c:v>Observations (Restricted Model)</c:v>
                </c:pt>
              </c:strCache>
            </c:strRef>
          </c:tx>
          <c:spPr>
            <a:pattFill prst="plaid">
              <a:fgClr>
                <a:srgbClr val="00B050"/>
              </a:fgClr>
              <a:bgClr>
                <a:schemeClr val="bg1"/>
              </a:bgClr>
            </a:pattFill>
            <a:ln>
              <a:noFill/>
            </a:ln>
            <a:effectLst/>
          </c:spPr>
          <c:invertIfNegative val="0"/>
          <c:dLbls>
            <c:dLbl>
              <c:idx val="2"/>
              <c:layout>
                <c:manualLayout>
                  <c:x val="3.0791788856304996E-2"/>
                  <c:y val="3.232323232323228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0E1-4067-9481-BAD1E51B4248}"/>
                </c:ext>
                <c:ext xmlns:c15="http://schemas.microsoft.com/office/drawing/2012/chart" uri="{CE6537A1-D6FC-4f65-9D91-7224C49458BB}"/>
              </c:extLst>
            </c:dLbl>
            <c:dLbl>
              <c:idx val="5"/>
              <c:layout>
                <c:manualLayout>
                  <c:x val="2.9325513196480937E-2"/>
                  <c:y val="2.626262626262623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0E1-4067-9481-BAD1E51B4248}"/>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B050"/>
                    </a:solidFill>
                    <a:latin typeface="+mn-lt"/>
                    <a:ea typeface="+mn-ea"/>
                    <a:cs typeface="+mn-cs"/>
                  </a:defRPr>
                </a:pPr>
                <a:endParaRPr lang="sq-A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Regression_Graphs_Data!$AV$55:$AV$62</c:f>
              <c:numCache>
                <c:formatCode>General</c:formatCode>
                <c:ptCount val="8"/>
                <c:pt idx="2">
                  <c:v>15</c:v>
                </c:pt>
                <c:pt idx="3">
                  <c:v>11</c:v>
                </c:pt>
                <c:pt idx="4">
                  <c:v>11</c:v>
                </c:pt>
                <c:pt idx="5">
                  <c:v>16</c:v>
                </c:pt>
              </c:numCache>
            </c:numRef>
          </c:val>
          <c:extLst xmlns:c16r2="http://schemas.microsoft.com/office/drawing/2015/06/chart">
            <c:ext xmlns:c16="http://schemas.microsoft.com/office/drawing/2014/chart" uri="{C3380CC4-5D6E-409C-BE32-E72D297353CC}">
              <c16:uniqueId val="{00000003-30E1-4067-9481-BAD1E51B4248}"/>
            </c:ext>
          </c:extLst>
        </c:ser>
        <c:dLbls>
          <c:showLegendKey val="0"/>
          <c:showVal val="0"/>
          <c:showCatName val="0"/>
          <c:showSerName val="0"/>
          <c:showPercent val="0"/>
          <c:showBubbleSize val="0"/>
        </c:dLbls>
        <c:gapWidth val="150"/>
        <c:axId val="1002582880"/>
        <c:axId val="1002582336"/>
      </c:barChart>
      <c:catAx>
        <c:axId val="1002582880"/>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FF0000"/>
                </a:solidFill>
                <a:latin typeface="+mn-lt"/>
                <a:ea typeface="+mn-ea"/>
                <a:cs typeface="+mn-cs"/>
              </a:defRPr>
            </a:pPr>
            <a:endParaRPr lang="sq-AL"/>
          </a:p>
        </c:txPr>
        <c:crossAx val="1002582336"/>
        <c:crosses val="autoZero"/>
        <c:auto val="1"/>
        <c:lblAlgn val="ctr"/>
        <c:lblOffset val="100"/>
        <c:noMultiLvlLbl val="0"/>
      </c:catAx>
      <c:valAx>
        <c:axId val="1002582336"/>
        <c:scaling>
          <c:orientation val="minMax"/>
          <c:max val="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1" i="0" u="none" strike="noStrike" kern="1200" baseline="0">
                    <a:solidFill>
                      <a:srgbClr val="F61CCC"/>
                    </a:solidFill>
                    <a:latin typeface="+mn-lt"/>
                    <a:ea typeface="+mn-ea"/>
                    <a:cs typeface="+mn-cs"/>
                  </a:defRPr>
                </a:pPr>
                <a:r>
                  <a:rPr lang="en-US" sz="1800" b="1" baseline="0">
                    <a:solidFill>
                      <a:srgbClr val="F61CCC"/>
                    </a:solidFill>
                  </a:rPr>
                  <a:t>Number of Observations</a:t>
                </a:r>
                <a:endParaRPr lang="en-US" sz="1800" b="1">
                  <a:solidFill>
                    <a:srgbClr val="F61CCC"/>
                  </a:solidFill>
                </a:endParaRPr>
              </a:p>
            </c:rich>
          </c:tx>
          <c:layout>
            <c:manualLayout>
              <c:xMode val="edge"/>
              <c:yMode val="edge"/>
              <c:x val="3.8123167155425242E-2"/>
              <c:y val="0.30252525252525281"/>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rgbClr val="F61CCC"/>
                  </a:solidFill>
                  <a:latin typeface="+mn-lt"/>
                  <a:ea typeface="+mn-ea"/>
                  <a:cs typeface="+mn-cs"/>
                </a:defRPr>
              </a:pPr>
              <a:endParaRPr lang="sq-A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rgbClr val="F61CCC"/>
                </a:solidFill>
                <a:latin typeface="+mn-lt"/>
                <a:ea typeface="+mn-ea"/>
                <a:cs typeface="+mn-cs"/>
              </a:defRPr>
            </a:pPr>
            <a:endParaRPr lang="sq-AL"/>
          </a:p>
        </c:txPr>
        <c:crossAx val="1002582880"/>
        <c:crosses val="autoZero"/>
        <c:crossBetween val="between"/>
      </c:valAx>
      <c:spPr>
        <a:noFill/>
        <a:ln>
          <a:noFill/>
        </a:ln>
        <a:effectLst/>
      </c:spPr>
    </c:plotArea>
    <c:legend>
      <c:legendPos val="b"/>
      <c:legendEntry>
        <c:idx val="1"/>
        <c:txPr>
          <a:bodyPr rot="0" spcFirstLastPara="1" vertOverflow="ellipsis" vert="horz" wrap="square" anchor="ctr" anchorCtr="1"/>
          <a:lstStyle/>
          <a:p>
            <a:pPr>
              <a:defRPr sz="1800" b="1" i="1" u="none" strike="noStrike" kern="1200" baseline="0">
                <a:solidFill>
                  <a:srgbClr val="00B050"/>
                </a:solidFill>
                <a:latin typeface="+mn-lt"/>
                <a:ea typeface="+mn-ea"/>
                <a:cs typeface="+mn-cs"/>
              </a:defRPr>
            </a:pPr>
            <a:endParaRPr lang="sq-AL"/>
          </a:p>
        </c:txPr>
      </c:legendEntry>
      <c:layout>
        <c:manualLayout>
          <c:xMode val="edge"/>
          <c:yMode val="edge"/>
          <c:x val="0"/>
          <c:y val="0.90066806397401766"/>
          <c:w val="0.99359572355508363"/>
          <c:h val="9.9331901694106425E-2"/>
        </c:manualLayout>
      </c:layout>
      <c:overlay val="0"/>
      <c:spPr>
        <a:noFill/>
        <a:ln>
          <a:noFill/>
        </a:ln>
        <a:effectLst/>
      </c:spPr>
      <c:txPr>
        <a:bodyPr rot="0" spcFirstLastPara="1" vertOverflow="ellipsis" vert="horz" wrap="square" anchor="ctr" anchorCtr="1"/>
        <a:lstStyle/>
        <a:p>
          <a:pPr>
            <a:defRPr sz="1800" b="1" i="1" u="none" strike="noStrike" kern="1200" baseline="0">
              <a:solidFill>
                <a:srgbClr val="7030A0"/>
              </a:solidFill>
              <a:latin typeface="+mn-lt"/>
              <a:ea typeface="+mn-ea"/>
              <a:cs typeface="+mn-cs"/>
            </a:defRPr>
          </a:pPr>
          <a:endParaRPr lang="sq-AL"/>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pattFill prst="pct5">
      <a:fgClr>
        <a:srgbClr val="FF66FF"/>
      </a:fgClr>
      <a:bgClr>
        <a:schemeClr val="bg1"/>
      </a:bgClr>
    </a:pattFill>
    <a:ln w="12700">
      <a:solidFill>
        <a:srgbClr val="0070C0"/>
      </a:solidFill>
    </a:ln>
    <a:effectLst/>
  </c:spPr>
  <c:txPr>
    <a:bodyPr/>
    <a:lstStyle/>
    <a:p>
      <a:pPr>
        <a:defRPr/>
      </a:pPr>
      <a:endParaRPr lang="sq-AL"/>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r>
              <a:rPr lang="en-US" sz="2400" b="1" baseline="0">
                <a:solidFill>
                  <a:srgbClr val="7030A0"/>
                </a:solidFill>
              </a:rPr>
              <a:t>Sovereign Spread vs Credit Rates and Global Crisis</a:t>
            </a:r>
          </a:p>
        </c:rich>
      </c:tx>
      <c:layout>
        <c:manualLayout>
          <c:xMode val="edge"/>
          <c:yMode val="edge"/>
          <c:x val="0.16332105664211327"/>
          <c:y val="3.6363636363636362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rgbClr val="FF0000"/>
              </a:solidFill>
              <a:latin typeface="+mn-lt"/>
              <a:ea typeface="+mn-ea"/>
              <a:cs typeface="+mn-cs"/>
            </a:defRPr>
          </a:pPr>
          <a:endParaRPr lang="sq-AL"/>
        </a:p>
      </c:txPr>
    </c:title>
    <c:autoTitleDeleted val="0"/>
    <c:plotArea>
      <c:layout>
        <c:manualLayout>
          <c:layoutTarget val="inner"/>
          <c:xMode val="edge"/>
          <c:yMode val="edge"/>
          <c:x val="0.15494631352899149"/>
          <c:y val="0.14759611866698491"/>
          <c:w val="0.72268801810331085"/>
          <c:h val="0.6767635409210212"/>
        </c:manualLayout>
      </c:layout>
      <c:lineChart>
        <c:grouping val="standard"/>
        <c:varyColors val="0"/>
        <c:ser>
          <c:idx val="2"/>
          <c:order val="0"/>
          <c:tx>
            <c:strRef>
              <c:f>Regression_Graphs_Data!$AW$54</c:f>
              <c:strCache>
                <c:ptCount val="1"/>
                <c:pt idx="0">
                  <c:v>Predicted Spread (No crisis)</c:v>
                </c:pt>
              </c:strCache>
            </c:strRef>
          </c:tx>
          <c:spPr>
            <a:ln w="12700" cap="rnd">
              <a:solidFill>
                <a:srgbClr val="00B0F0"/>
              </a:solidFill>
              <a:round/>
            </a:ln>
            <a:effectLst/>
          </c:spPr>
          <c:marker>
            <c:symbol val="circle"/>
            <c:size val="5"/>
            <c:spPr>
              <a:pattFill prst="plaid">
                <a:fgClr>
                  <a:srgbClr val="F61CCC"/>
                </a:fgClr>
                <a:bgClr>
                  <a:schemeClr val="bg1"/>
                </a:bgClr>
              </a:pattFill>
              <a:ln w="76200" cap="rnd">
                <a:solidFill>
                  <a:srgbClr val="F61CCC"/>
                </a:solidFill>
              </a:ln>
              <a:effectLst/>
            </c:spPr>
          </c:marker>
          <c:dLbls>
            <c:dLbl>
              <c:idx val="2"/>
              <c:layout>
                <c:manualLayout>
                  <c:x val="-8.7976539589443067E-3"/>
                  <c:y val="1.818181818181822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3C4-4B40-BF46-5417BC9AB074}"/>
                </c:ext>
                <c:ext xmlns:c15="http://schemas.microsoft.com/office/drawing/2012/chart" uri="{CE6537A1-D6FC-4f65-9D91-7224C49458BB}"/>
              </c:extLst>
            </c:dLbl>
            <c:dLbl>
              <c:idx val="3"/>
              <c:layout>
                <c:manualLayout>
                  <c:x val="-8.7976539589443587E-3"/>
                  <c:y val="1.414141414141414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C3C4-4B40-BF46-5417BC9AB074}"/>
                </c:ext>
                <c:ext xmlns:c15="http://schemas.microsoft.com/office/drawing/2012/chart" uri="{CE6537A1-D6FC-4f65-9D91-7224C49458BB}"/>
              </c:extLst>
            </c:dLbl>
            <c:dLbl>
              <c:idx val="4"/>
              <c:layout>
                <c:manualLayout>
                  <c:x val="0"/>
                  <c:y val="1.414141414141414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3C4-4B40-BF46-5417BC9AB074}"/>
                </c:ext>
                <c:ext xmlns:c15="http://schemas.microsoft.com/office/drawing/2012/chart" uri="{CE6537A1-D6FC-4f65-9D91-7224C49458BB}"/>
              </c:extLst>
            </c:dLbl>
            <c:dLbl>
              <c:idx val="5"/>
              <c:layout>
                <c:manualLayout>
                  <c:x val="1.2375123863342895E-2"/>
                  <c:y val="1.539243786995246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3C4-4B40-BF46-5417BC9AB07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00B0F0"/>
                    </a:solidFill>
                    <a:latin typeface="+mn-lt"/>
                    <a:ea typeface="+mn-ea"/>
                    <a:cs typeface="+mn-cs"/>
                  </a:defRPr>
                </a:pPr>
                <a:endParaRPr lang="sq-A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Regression_Graphs_Data!$AW$55:$AW$60</c:f>
              <c:numCache>
                <c:formatCode>General</c:formatCode>
                <c:ptCount val="6"/>
                <c:pt idx="2" formatCode="0.00">
                  <c:v>108.3855062563447</c:v>
                </c:pt>
                <c:pt idx="3" formatCode="0.00">
                  <c:v>166.42204811104065</c:v>
                </c:pt>
                <c:pt idx="4" formatCode="0.00">
                  <c:v>215.33807110031154</c:v>
                </c:pt>
                <c:pt idx="5" formatCode="0.00">
                  <c:v>240.13783018606225</c:v>
                </c:pt>
              </c:numCache>
            </c:numRef>
          </c:val>
          <c:smooth val="0"/>
          <c:extLst xmlns:c16r2="http://schemas.microsoft.com/office/drawing/2015/06/chart">
            <c:ext xmlns:c16="http://schemas.microsoft.com/office/drawing/2014/chart" uri="{C3380CC4-5D6E-409C-BE32-E72D297353CC}">
              <c16:uniqueId val="{00000004-C3C4-4B40-BF46-5417BC9AB074}"/>
            </c:ext>
          </c:extLst>
        </c:ser>
        <c:ser>
          <c:idx val="3"/>
          <c:order val="1"/>
          <c:tx>
            <c:strRef>
              <c:f>Regression_Graphs_Data!$AX$54</c:f>
              <c:strCache>
                <c:ptCount val="1"/>
                <c:pt idx="0">
                  <c:v>Predicted Spread (with Crisis) </c:v>
                </c:pt>
              </c:strCache>
            </c:strRef>
          </c:tx>
          <c:spPr>
            <a:ln w="9525" cap="rnd">
              <a:solidFill>
                <a:srgbClr val="7030A0"/>
              </a:solidFill>
              <a:round/>
            </a:ln>
            <a:effectLst/>
          </c:spPr>
          <c:marker>
            <c:symbol val="circle"/>
            <c:size val="5"/>
            <c:spPr>
              <a:pattFill prst="lgGrid">
                <a:fgClr>
                  <a:srgbClr val="7030A0"/>
                </a:fgClr>
                <a:bgClr>
                  <a:schemeClr val="bg1"/>
                </a:bgClr>
              </a:pattFill>
              <a:ln w="101600" cap="rnd">
                <a:solidFill>
                  <a:srgbClr val="7030A0"/>
                </a:solidFill>
              </a:ln>
              <a:effectLst/>
            </c:spPr>
          </c:marker>
          <c:dLbls>
            <c:dLbl>
              <c:idx val="2"/>
              <c:layout>
                <c:manualLayout>
                  <c:x val="1.6121660049352033E-4"/>
                  <c:y val="6.255065397160096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C3C4-4B40-BF46-5417BC9AB074}"/>
                </c:ext>
                <c:ext xmlns:c15="http://schemas.microsoft.com/office/drawing/2012/chart" uri="{CE6537A1-D6FC-4f65-9D91-7224C49458BB}"/>
              </c:extLst>
            </c:dLbl>
            <c:dLbl>
              <c:idx val="3"/>
              <c:layout>
                <c:manualLayout>
                  <c:x val="-2.9325513196480938E-3"/>
                  <c:y val="1.212121212121211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C3C4-4B40-BF46-5417BC9AB074}"/>
                </c:ext>
                <c:ext xmlns:c15="http://schemas.microsoft.com/office/drawing/2012/chart" uri="{CE6537A1-D6FC-4f65-9D91-7224C49458BB}"/>
              </c:extLst>
            </c:dLbl>
            <c:dLbl>
              <c:idx val="4"/>
              <c:layout>
                <c:manualLayout>
                  <c:x val="-2.9325513196480938E-3"/>
                  <c:y val="1.212121212121213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C3C4-4B40-BF46-5417BC9AB074}"/>
                </c:ext>
                <c:ext xmlns:c15="http://schemas.microsoft.com/office/drawing/2012/chart" uri="{CE6537A1-D6FC-4f65-9D91-7224C49458BB}"/>
              </c:extLst>
            </c:dLbl>
            <c:dLbl>
              <c:idx val="5"/>
              <c:layout>
                <c:manualLayout>
                  <c:x val="-2.7712884504261389E-3"/>
                  <c:y val="1.337220922698470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C3C4-4B40-BF46-5417BC9AB07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7030A0"/>
                    </a:solidFill>
                    <a:latin typeface="+mn-lt"/>
                    <a:ea typeface="+mn-ea"/>
                    <a:cs typeface="+mn-cs"/>
                  </a:defRPr>
                </a:pPr>
                <a:endParaRPr lang="sq-A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Regression_Graphs_Data!$AX$55:$AX$64</c:f>
              <c:numCache>
                <c:formatCode>General</c:formatCode>
                <c:ptCount val="10"/>
                <c:pt idx="2" formatCode="0.00">
                  <c:v>200.23477134201616</c:v>
                </c:pt>
                <c:pt idx="3" formatCode="0.00">
                  <c:v>307.45329242611189</c:v>
                </c:pt>
                <c:pt idx="4" formatCode="0.00">
                  <c:v>397.82228193889688</c:v>
                </c:pt>
                <c:pt idx="5" formatCode="0.00">
                  <c:v>443.63813187484465</c:v>
                </c:pt>
              </c:numCache>
            </c:numRef>
          </c:val>
          <c:smooth val="0"/>
          <c:extLst xmlns:c16r2="http://schemas.microsoft.com/office/drawing/2015/06/chart">
            <c:ext xmlns:c16="http://schemas.microsoft.com/office/drawing/2014/chart" uri="{C3380CC4-5D6E-409C-BE32-E72D297353CC}">
              <c16:uniqueId val="{00000009-C3C4-4B40-BF46-5417BC9AB074}"/>
            </c:ext>
          </c:extLst>
        </c:ser>
        <c:dLbls>
          <c:showLegendKey val="0"/>
          <c:showVal val="0"/>
          <c:showCatName val="0"/>
          <c:showSerName val="0"/>
          <c:showPercent val="0"/>
          <c:showBubbleSize val="0"/>
        </c:dLbls>
        <c:marker val="1"/>
        <c:smooth val="0"/>
        <c:axId val="1002585056"/>
        <c:axId val="1002581792"/>
      </c:lineChart>
      <c:catAx>
        <c:axId val="1002585056"/>
        <c:scaling>
          <c:orientation val="minMax"/>
        </c:scaling>
        <c:delete val="0"/>
        <c:axPos val="b"/>
        <c:minorGridlines>
          <c:spPr>
            <a:ln w="3175" cap="flat" cmpd="sng" algn="ctr">
              <a:solidFill>
                <a:srgbClr val="F61CCC"/>
              </a:solidFill>
              <a:round/>
            </a:ln>
            <a:effectLst/>
          </c:spPr>
        </c:minorGridlines>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FF0000"/>
                </a:solidFill>
                <a:latin typeface="+mn-lt"/>
                <a:ea typeface="+mn-ea"/>
                <a:cs typeface="+mn-cs"/>
              </a:defRPr>
            </a:pPr>
            <a:endParaRPr lang="sq-AL"/>
          </a:p>
        </c:txPr>
        <c:crossAx val="1002581792"/>
        <c:crosses val="autoZero"/>
        <c:auto val="1"/>
        <c:lblAlgn val="ctr"/>
        <c:lblOffset val="100"/>
        <c:noMultiLvlLbl val="0"/>
      </c:catAx>
      <c:valAx>
        <c:axId val="1002581792"/>
        <c:scaling>
          <c:orientation val="minMax"/>
          <c:min val="0"/>
        </c:scaling>
        <c:delete val="0"/>
        <c:axPos val="l"/>
        <c:majorGridlines>
          <c:spPr>
            <a:ln w="3175" cap="flat" cmpd="sng" algn="ctr">
              <a:solidFill>
                <a:srgbClr val="FF66FF"/>
              </a:solidFill>
              <a:round/>
            </a:ln>
            <a:effectLst/>
          </c:spPr>
        </c:majorGridlines>
        <c:title>
          <c:tx>
            <c:rich>
              <a:bodyPr rot="-5400000" spcFirstLastPara="1" vertOverflow="ellipsis" vert="horz" wrap="square" anchor="ctr" anchorCtr="1"/>
              <a:lstStyle/>
              <a:p>
                <a:pPr>
                  <a:defRPr sz="1800" b="1" i="0" u="none" strike="noStrike" kern="1200" baseline="0">
                    <a:solidFill>
                      <a:srgbClr val="F61CCC"/>
                    </a:solidFill>
                    <a:latin typeface="+mn-lt"/>
                    <a:ea typeface="+mn-ea"/>
                    <a:cs typeface="+mn-cs"/>
                  </a:defRPr>
                </a:pPr>
                <a:r>
                  <a:rPr lang="en-US" sz="1800" b="1" baseline="0">
                    <a:solidFill>
                      <a:srgbClr val="F61CCC"/>
                    </a:solidFill>
                  </a:rPr>
                  <a:t>Predicted Spread (bp)</a:t>
                </a:r>
                <a:endParaRPr lang="en-US" sz="1800" b="1">
                  <a:solidFill>
                    <a:srgbClr val="F61CCC"/>
                  </a:solidFill>
                </a:endParaRPr>
              </a:p>
            </c:rich>
          </c:tx>
          <c:layout>
            <c:manualLayout>
              <c:xMode val="edge"/>
              <c:yMode val="edge"/>
              <c:x val="3.8123167155425242E-2"/>
              <c:y val="0.30252525252525281"/>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rgbClr val="F61CCC"/>
                  </a:solidFill>
                  <a:latin typeface="+mn-lt"/>
                  <a:ea typeface="+mn-ea"/>
                  <a:cs typeface="+mn-cs"/>
                </a:defRPr>
              </a:pPr>
              <a:endParaRPr lang="sq-A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rgbClr val="F61CCC"/>
                </a:solidFill>
                <a:latin typeface="+mn-lt"/>
                <a:ea typeface="+mn-ea"/>
                <a:cs typeface="+mn-cs"/>
              </a:defRPr>
            </a:pPr>
            <a:endParaRPr lang="sq-AL"/>
          </a:p>
        </c:txPr>
        <c:crossAx val="1002585056"/>
        <c:crosses val="autoZero"/>
        <c:crossBetween val="between"/>
      </c:valAx>
      <c:spPr>
        <a:noFill/>
        <a:ln>
          <a:noFill/>
        </a:ln>
        <a:effectLst/>
      </c:spPr>
    </c:plotArea>
    <c:legend>
      <c:legendPos val="b"/>
      <c:layout>
        <c:manualLayout>
          <c:xMode val="edge"/>
          <c:yMode val="edge"/>
          <c:x val="3.5031288244394654E-3"/>
          <c:y val="0.900668098305895"/>
          <c:w val="0.99359572355508363"/>
          <c:h val="9.9331901694106425E-2"/>
        </c:manualLayout>
      </c:layout>
      <c:overlay val="0"/>
      <c:spPr>
        <a:noFill/>
        <a:ln>
          <a:noFill/>
        </a:ln>
        <a:effectLst/>
      </c:spPr>
      <c:txPr>
        <a:bodyPr rot="0" spcFirstLastPara="1" vertOverflow="ellipsis" vert="horz" wrap="square" anchor="ctr" anchorCtr="1"/>
        <a:lstStyle/>
        <a:p>
          <a:pPr>
            <a:defRPr sz="1800" b="1" i="1" u="none" strike="noStrike" kern="1200" baseline="0">
              <a:solidFill>
                <a:srgbClr val="7030A0"/>
              </a:solidFill>
              <a:latin typeface="+mn-lt"/>
              <a:ea typeface="+mn-ea"/>
              <a:cs typeface="+mn-cs"/>
            </a:defRPr>
          </a:pPr>
          <a:endParaRPr lang="sq-AL"/>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pattFill prst="pct5">
      <a:fgClr>
        <a:srgbClr val="FF66FF"/>
      </a:fgClr>
      <a:bgClr>
        <a:schemeClr val="bg1"/>
      </a:bgClr>
    </a:pattFill>
    <a:ln w="9525" cap="flat" cmpd="sng" algn="ctr">
      <a:solidFill>
        <a:schemeClr val="tx1">
          <a:lumMod val="15000"/>
          <a:lumOff val="85000"/>
        </a:schemeClr>
      </a:solidFill>
      <a:round/>
    </a:ln>
    <a:effectLst/>
  </c:spPr>
  <c:txPr>
    <a:bodyPr/>
    <a:lstStyle/>
    <a:p>
      <a:pPr>
        <a:defRPr/>
      </a:pPr>
      <a:endParaRPr lang="sq-AL"/>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drawing1.xml><?xml version="1.0" encoding="utf-8"?>
<c:userShapes xmlns:c="http://schemas.openxmlformats.org/drawingml/2006/chart">
  <cdr:relSizeAnchor xmlns:cdr="http://schemas.openxmlformats.org/drawingml/2006/chartDrawing">
    <cdr:from>
      <cdr:x>0.91056</cdr:x>
      <cdr:y>0.74192</cdr:y>
    </cdr:from>
    <cdr:to>
      <cdr:x>0.96334</cdr:x>
      <cdr:y>0.78637</cdr:y>
    </cdr:to>
    <cdr:sp macro="" textlink="">
      <cdr:nvSpPr>
        <cdr:cNvPr id="2" name="TextBox 1">
          <a:extLst xmlns:a="http://schemas.openxmlformats.org/drawingml/2006/main">
            <a:ext uri="{FF2B5EF4-FFF2-40B4-BE49-F238E27FC236}">
              <a16:creationId xmlns:a16="http://schemas.microsoft.com/office/drawing/2014/main" xmlns="" id="{460B74DD-6264-4A05-895B-ED4B848FF104}"/>
            </a:ext>
          </a:extLst>
        </cdr:cNvPr>
        <cdr:cNvSpPr txBox="1"/>
      </cdr:nvSpPr>
      <cdr:spPr>
        <a:xfrm xmlns:a="http://schemas.openxmlformats.org/drawingml/2006/main">
          <a:off x="7886735" y="4664055"/>
          <a:ext cx="457148" cy="279435"/>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r>
            <a:rPr lang="en-US" sz="1600" b="1">
              <a:solidFill>
                <a:srgbClr val="F61CCC"/>
              </a:solidFill>
            </a:rPr>
            <a:t>A-</a:t>
          </a:r>
        </a:p>
      </cdr:txBody>
    </cdr:sp>
  </cdr:relSizeAnchor>
  <cdr:relSizeAnchor xmlns:cdr="http://schemas.openxmlformats.org/drawingml/2006/chartDrawing">
    <cdr:from>
      <cdr:x>0.90322</cdr:x>
      <cdr:y>0.65</cdr:y>
    </cdr:from>
    <cdr:to>
      <cdr:x>0.98533</cdr:x>
      <cdr:y>0.68233</cdr:y>
    </cdr:to>
    <cdr:sp macro="" textlink="">
      <cdr:nvSpPr>
        <cdr:cNvPr id="4" name="TextBox 1">
          <a:extLst xmlns:a="http://schemas.openxmlformats.org/drawingml/2006/main">
            <a:ext uri="{FF2B5EF4-FFF2-40B4-BE49-F238E27FC236}">
              <a16:creationId xmlns:a16="http://schemas.microsoft.com/office/drawing/2014/main" xmlns="" id="{9F764BD7-DECB-4177-AF4E-36338B85EE86}"/>
            </a:ext>
          </a:extLst>
        </cdr:cNvPr>
        <cdr:cNvSpPr txBox="1"/>
      </cdr:nvSpPr>
      <cdr:spPr>
        <a:xfrm xmlns:a="http://schemas.openxmlformats.org/drawingml/2006/main">
          <a:off x="7823180" y="4086210"/>
          <a:ext cx="711188" cy="203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BBB+</a:t>
          </a:r>
        </a:p>
      </cdr:txBody>
    </cdr:sp>
  </cdr:relSizeAnchor>
  <cdr:relSizeAnchor xmlns:cdr="http://schemas.openxmlformats.org/drawingml/2006/chartDrawing">
    <cdr:from>
      <cdr:x>0.89699</cdr:x>
      <cdr:y>0.46212</cdr:y>
    </cdr:from>
    <cdr:to>
      <cdr:x>0.9791</cdr:x>
      <cdr:y>0.49444</cdr:y>
    </cdr:to>
    <cdr:sp macro="" textlink="">
      <cdr:nvSpPr>
        <cdr:cNvPr id="6"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769227" y="2905121"/>
          <a:ext cx="711188" cy="20318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BBB-</a:t>
          </a:r>
        </a:p>
      </cdr:txBody>
    </cdr:sp>
  </cdr:relSizeAnchor>
  <cdr:relSizeAnchor xmlns:cdr="http://schemas.openxmlformats.org/drawingml/2006/chartDrawing">
    <cdr:from>
      <cdr:x>0.89919</cdr:x>
      <cdr:y>0.55707</cdr:y>
    </cdr:from>
    <cdr:to>
      <cdr:x>0.9813</cdr:x>
      <cdr:y>0.5894</cdr:y>
    </cdr:to>
    <cdr:sp macro="" textlink="">
      <cdr:nvSpPr>
        <cdr:cNvPr id="7"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788277" y="3502013"/>
          <a:ext cx="711188" cy="203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BBB</a:t>
          </a:r>
        </a:p>
      </cdr:txBody>
    </cdr:sp>
  </cdr:relSizeAnchor>
  <cdr:relSizeAnchor xmlns:cdr="http://schemas.openxmlformats.org/drawingml/2006/chartDrawing">
    <cdr:from>
      <cdr:x>0.89882</cdr:x>
      <cdr:y>0.36818</cdr:y>
    </cdr:from>
    <cdr:to>
      <cdr:x>0.98093</cdr:x>
      <cdr:y>0.4005</cdr:y>
    </cdr:to>
    <cdr:sp macro="" textlink="">
      <cdr:nvSpPr>
        <cdr:cNvPr id="8"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785070" y="2314573"/>
          <a:ext cx="711188" cy="20318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a:t>
          </a:r>
        </a:p>
      </cdr:txBody>
    </cdr:sp>
  </cdr:relSizeAnchor>
  <cdr:relSizeAnchor xmlns:cdr="http://schemas.openxmlformats.org/drawingml/2006/chartDrawing">
    <cdr:from>
      <cdr:x>0.89846</cdr:x>
      <cdr:y>0.17576</cdr:y>
    </cdr:from>
    <cdr:to>
      <cdr:x>0.98057</cdr:x>
      <cdr:y>0.20808</cdr:y>
    </cdr:to>
    <cdr:sp macro="" textlink="">
      <cdr:nvSpPr>
        <cdr:cNvPr id="9"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781910" y="1104913"/>
          <a:ext cx="711187" cy="203179"/>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a:t>
          </a:r>
        </a:p>
      </cdr:txBody>
    </cdr:sp>
  </cdr:relSizeAnchor>
  <cdr:relSizeAnchor xmlns:cdr="http://schemas.openxmlformats.org/drawingml/2006/chartDrawing">
    <cdr:from>
      <cdr:x>0.89882</cdr:x>
      <cdr:y>0.08687</cdr:y>
    </cdr:from>
    <cdr:to>
      <cdr:x>0.98093</cdr:x>
      <cdr:y>0.11919</cdr:y>
    </cdr:to>
    <cdr:sp macro="" textlink="">
      <cdr:nvSpPr>
        <cdr:cNvPr id="11"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785070" y="546110"/>
          <a:ext cx="711188" cy="203179"/>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a:t>
          </a:r>
        </a:p>
      </cdr:txBody>
    </cdr:sp>
  </cdr:relSizeAnchor>
  <cdr:relSizeAnchor xmlns:cdr="http://schemas.openxmlformats.org/drawingml/2006/chartDrawing">
    <cdr:from>
      <cdr:x>0.80324</cdr:x>
      <cdr:y>0.01216</cdr:y>
    </cdr:from>
    <cdr:to>
      <cdr:x>0.98493</cdr:x>
      <cdr:y>0.08129</cdr:y>
    </cdr:to>
    <cdr:sp macro="" textlink="">
      <cdr:nvSpPr>
        <cdr:cNvPr id="13"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932421" y="55081"/>
          <a:ext cx="1794294" cy="31322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lnSpc>
              <a:spcPts val="1920"/>
            </a:lnSpc>
          </a:pPr>
          <a:r>
            <a:rPr lang="en-US" sz="1800" b="1" dirty="0">
              <a:solidFill>
                <a:srgbClr val="F61CCC"/>
              </a:solidFill>
            </a:rPr>
            <a:t>S&amp;P</a:t>
          </a:r>
          <a:r>
            <a:rPr lang="en-US" sz="1800" b="1" baseline="0" dirty="0">
              <a:solidFill>
                <a:srgbClr val="F61CCC"/>
              </a:solidFill>
            </a:rPr>
            <a:t> Credit</a:t>
          </a:r>
          <a:r>
            <a:rPr lang="en-US" sz="1800" b="1" dirty="0">
              <a:solidFill>
                <a:srgbClr val="F61CCC"/>
              </a:solidFill>
            </a:rPr>
            <a:t> </a:t>
          </a:r>
          <a:r>
            <a:rPr lang="en-US" sz="1800" b="1" baseline="0" dirty="0">
              <a:solidFill>
                <a:srgbClr val="F61CCC"/>
              </a:solidFill>
            </a:rPr>
            <a:t>Rating</a:t>
          </a:r>
          <a:endParaRPr lang="en-US" sz="1800" b="1" dirty="0">
            <a:solidFill>
              <a:srgbClr val="F61CCC"/>
            </a:solidFill>
          </a:endParaRPr>
        </a:p>
      </cdr:txBody>
    </cdr:sp>
  </cdr:relSizeAnchor>
  <cdr:relSizeAnchor xmlns:cdr="http://schemas.openxmlformats.org/drawingml/2006/chartDrawing">
    <cdr:from>
      <cdr:x>0.89993</cdr:x>
      <cdr:y>0.27323</cdr:y>
    </cdr:from>
    <cdr:to>
      <cdr:x>0.98204</cdr:x>
      <cdr:y>0.30555</cdr:y>
    </cdr:to>
    <cdr:sp macro="" textlink="">
      <cdr:nvSpPr>
        <cdr:cNvPr id="10" name="TextBox 1">
          <a:extLst xmlns:a="http://schemas.openxmlformats.org/drawingml/2006/main">
            <a:ext uri="{FF2B5EF4-FFF2-40B4-BE49-F238E27FC236}">
              <a16:creationId xmlns:a16="http://schemas.microsoft.com/office/drawing/2014/main" xmlns="" id="{7F8B20CE-3122-4928-A66F-181E8F980FA4}"/>
            </a:ext>
          </a:extLst>
        </cdr:cNvPr>
        <cdr:cNvSpPr txBox="1"/>
      </cdr:nvSpPr>
      <cdr:spPr>
        <a:xfrm xmlns:a="http://schemas.openxmlformats.org/drawingml/2006/main">
          <a:off x="7794625" y="1717675"/>
          <a:ext cx="711188" cy="20318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a:t>
          </a:r>
        </a:p>
      </cdr:txBody>
    </cdr:sp>
  </cdr:relSizeAnchor>
</c:userShapes>
</file>

<file path=ppt/drawings/drawing2.xml><?xml version="1.0" encoding="utf-8"?>
<c:userShapes xmlns:c="http://schemas.openxmlformats.org/drawingml/2006/chart">
  <cdr:relSizeAnchor xmlns:cdr="http://schemas.openxmlformats.org/drawingml/2006/chartDrawing">
    <cdr:from>
      <cdr:x>0.17485</cdr:x>
      <cdr:y>0.82374</cdr:y>
    </cdr:from>
    <cdr:to>
      <cdr:x>0.22763</cdr:x>
      <cdr:y>0.86819</cdr:y>
    </cdr:to>
    <cdr:sp macro="" textlink="">
      <cdr:nvSpPr>
        <cdr:cNvPr id="2" name="TextBox 1">
          <a:extLst xmlns:a="http://schemas.openxmlformats.org/drawingml/2006/main">
            <a:ext uri="{FF2B5EF4-FFF2-40B4-BE49-F238E27FC236}">
              <a16:creationId xmlns:a16="http://schemas.microsoft.com/office/drawing/2014/main" xmlns="" id="{460B74DD-6264-4A05-895B-ED4B848FF104}"/>
            </a:ext>
          </a:extLst>
        </cdr:cNvPr>
        <cdr:cNvSpPr txBox="1"/>
      </cdr:nvSpPr>
      <cdr:spPr>
        <a:xfrm xmlns:a="http://schemas.openxmlformats.org/drawingml/2006/main">
          <a:off x="1514471" y="5178419"/>
          <a:ext cx="457149" cy="279435"/>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r>
            <a:rPr lang="en-US" sz="1600" b="1">
              <a:solidFill>
                <a:srgbClr val="F61CCC"/>
              </a:solidFill>
            </a:rPr>
            <a:t>A-</a:t>
          </a:r>
        </a:p>
      </cdr:txBody>
    </cdr:sp>
  </cdr:relSizeAnchor>
  <cdr:relSizeAnchor xmlns:cdr="http://schemas.openxmlformats.org/drawingml/2006/chartDrawing">
    <cdr:from>
      <cdr:x>0.25109</cdr:x>
      <cdr:y>0.82425</cdr:y>
    </cdr:from>
    <cdr:to>
      <cdr:x>0.3332</cdr:x>
      <cdr:y>0.85658</cdr:y>
    </cdr:to>
    <cdr:sp macro="" textlink="">
      <cdr:nvSpPr>
        <cdr:cNvPr id="4" name="TextBox 1">
          <a:extLst xmlns:a="http://schemas.openxmlformats.org/drawingml/2006/main">
            <a:ext uri="{FF2B5EF4-FFF2-40B4-BE49-F238E27FC236}">
              <a16:creationId xmlns:a16="http://schemas.microsoft.com/office/drawing/2014/main" xmlns="" id="{9F764BD7-DECB-4177-AF4E-36338B85EE86}"/>
            </a:ext>
          </a:extLst>
        </cdr:cNvPr>
        <cdr:cNvSpPr txBox="1"/>
      </cdr:nvSpPr>
      <cdr:spPr>
        <a:xfrm xmlns:a="http://schemas.openxmlformats.org/drawingml/2006/main">
          <a:off x="2174816" y="5181625"/>
          <a:ext cx="711188" cy="203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BBB+</a:t>
          </a:r>
        </a:p>
      </cdr:txBody>
    </cdr:sp>
  </cdr:relSizeAnchor>
  <cdr:relSizeAnchor xmlns:cdr="http://schemas.openxmlformats.org/drawingml/2006/chartDrawing">
    <cdr:from>
      <cdr:x>0.44831</cdr:x>
      <cdr:y>0.8255</cdr:y>
    </cdr:from>
    <cdr:to>
      <cdr:x>0.50065</cdr:x>
      <cdr:y>0.87934</cdr:y>
    </cdr:to>
    <cdr:sp macro="" textlink="">
      <cdr:nvSpPr>
        <cdr:cNvPr id="6"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4389717" y="3576713"/>
          <a:ext cx="512483" cy="233287"/>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F61CCC"/>
              </a:solidFill>
            </a:rPr>
            <a:t>BBB-</a:t>
          </a:r>
        </a:p>
      </cdr:txBody>
    </cdr:sp>
  </cdr:relSizeAnchor>
  <cdr:relSizeAnchor xmlns:cdr="http://schemas.openxmlformats.org/drawingml/2006/chartDrawing">
    <cdr:from>
      <cdr:x>0.34386</cdr:x>
      <cdr:y>0.81792</cdr:y>
    </cdr:from>
    <cdr:to>
      <cdr:x>0.38262</cdr:x>
      <cdr:y>0.88373</cdr:y>
    </cdr:to>
    <cdr:sp macro="" textlink="">
      <cdr:nvSpPr>
        <cdr:cNvPr id="7"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3367002" y="3543880"/>
          <a:ext cx="379498" cy="28513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F61CCC"/>
              </a:solidFill>
            </a:rPr>
            <a:t>BBB</a:t>
          </a:r>
        </a:p>
      </cdr:txBody>
    </cdr:sp>
  </cdr:relSizeAnchor>
  <cdr:relSizeAnchor xmlns:cdr="http://schemas.openxmlformats.org/drawingml/2006/chartDrawing">
    <cdr:from>
      <cdr:x>0.52272</cdr:x>
      <cdr:y>0.82273</cdr:y>
    </cdr:from>
    <cdr:to>
      <cdr:x>0.60483</cdr:x>
      <cdr:y>0.85505</cdr:y>
    </cdr:to>
    <cdr:sp macro="" textlink="">
      <cdr:nvSpPr>
        <cdr:cNvPr id="8"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4527484" y="5172069"/>
          <a:ext cx="711188" cy="20318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a:solidFill>
                <a:srgbClr val="F61CCC"/>
              </a:solidFill>
            </a:rPr>
            <a:t>BB+</a:t>
          </a:r>
        </a:p>
      </cdr:txBody>
    </cdr:sp>
  </cdr:relSizeAnchor>
  <cdr:relSizeAnchor xmlns:cdr="http://schemas.openxmlformats.org/drawingml/2006/chartDrawing">
    <cdr:from>
      <cdr:x>0.71334</cdr:x>
      <cdr:y>0.82525</cdr:y>
    </cdr:from>
    <cdr:to>
      <cdr:x>0.79545</cdr:x>
      <cdr:y>0.85757</cdr:y>
    </cdr:to>
    <cdr:sp macro="" textlink="">
      <cdr:nvSpPr>
        <cdr:cNvPr id="9"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6178554" y="5187944"/>
          <a:ext cx="711187" cy="203179"/>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a:t>
          </a:r>
        </a:p>
      </cdr:txBody>
    </cdr:sp>
  </cdr:relSizeAnchor>
  <cdr:relSizeAnchor xmlns:cdr="http://schemas.openxmlformats.org/drawingml/2006/chartDrawing">
    <cdr:from>
      <cdr:x>0.80864</cdr:x>
      <cdr:y>0.82879</cdr:y>
    </cdr:from>
    <cdr:to>
      <cdr:x>0.89075</cdr:x>
      <cdr:y>0.86111</cdr:y>
    </cdr:to>
    <cdr:sp macro="" textlink="">
      <cdr:nvSpPr>
        <cdr:cNvPr id="11"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7003990" y="5210200"/>
          <a:ext cx="711188" cy="203179"/>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a:t>
          </a:r>
        </a:p>
      </cdr:txBody>
    </cdr:sp>
  </cdr:relSizeAnchor>
  <cdr:relSizeAnchor xmlns:cdr="http://schemas.openxmlformats.org/drawingml/2006/chartDrawing">
    <cdr:from>
      <cdr:x>0.34384</cdr:x>
      <cdr:y>0.86892</cdr:y>
    </cdr:from>
    <cdr:to>
      <cdr:x>0.65615</cdr:x>
      <cdr:y>0.9073</cdr:y>
    </cdr:to>
    <cdr:sp macro="" textlink="">
      <cdr:nvSpPr>
        <cdr:cNvPr id="13"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3366827" y="3764848"/>
          <a:ext cx="3058045" cy="16629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dirty="0">
              <a:solidFill>
                <a:srgbClr val="F61CCC"/>
              </a:solidFill>
            </a:rPr>
            <a:t>S&amp;P</a:t>
          </a:r>
          <a:r>
            <a:rPr lang="en-US" sz="1600" b="1" baseline="0" dirty="0">
              <a:solidFill>
                <a:srgbClr val="F61CCC"/>
              </a:solidFill>
            </a:rPr>
            <a:t> Credit Rating</a:t>
          </a:r>
          <a:endParaRPr lang="en-US" sz="1600" b="1" dirty="0">
            <a:solidFill>
              <a:srgbClr val="F61CCC"/>
            </a:solidFill>
          </a:endParaRPr>
        </a:p>
      </cdr:txBody>
    </cdr:sp>
  </cdr:relSizeAnchor>
  <cdr:relSizeAnchor xmlns:cdr="http://schemas.openxmlformats.org/drawingml/2006/chartDrawing">
    <cdr:from>
      <cdr:x>0.62393</cdr:x>
      <cdr:y>0.82207</cdr:y>
    </cdr:from>
    <cdr:to>
      <cdr:x>0.6524</cdr:x>
      <cdr:y>0.87959</cdr:y>
    </cdr:to>
    <cdr:sp macro="" textlink="">
      <cdr:nvSpPr>
        <cdr:cNvPr id="10" name="TextBox 1">
          <a:extLst xmlns:a="http://schemas.openxmlformats.org/drawingml/2006/main">
            <a:ext uri="{FF2B5EF4-FFF2-40B4-BE49-F238E27FC236}">
              <a16:creationId xmlns:a16="http://schemas.microsoft.com/office/drawing/2014/main" xmlns="" id="{7F8B20CE-3122-4928-A66F-181E8F980FA4}"/>
            </a:ext>
          </a:extLst>
        </cdr:cNvPr>
        <cdr:cNvSpPr txBox="1"/>
      </cdr:nvSpPr>
      <cdr:spPr>
        <a:xfrm xmlns:a="http://schemas.openxmlformats.org/drawingml/2006/main">
          <a:off x="6109363" y="3561825"/>
          <a:ext cx="278737" cy="249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F61CCC"/>
              </a:solidFill>
            </a:rPr>
            <a:t>BB</a:t>
          </a:r>
        </a:p>
      </cdr:txBody>
    </cdr:sp>
  </cdr:relSizeAnchor>
  <cdr:relSizeAnchor xmlns:cdr="http://schemas.openxmlformats.org/drawingml/2006/chartDrawing">
    <cdr:from>
      <cdr:x>0.65117</cdr:x>
      <cdr:y>0.82207</cdr:y>
    </cdr:from>
    <cdr:to>
      <cdr:x>0.67964</cdr:x>
      <cdr:y>0.87959</cdr:y>
    </cdr:to>
    <cdr:sp macro="" textlink="">
      <cdr:nvSpPr>
        <cdr:cNvPr id="12" name="TextBox 1">
          <a:extLst xmlns:a="http://schemas.openxmlformats.org/drawingml/2006/main">
            <a:ext uri="{FF2B5EF4-FFF2-40B4-BE49-F238E27FC236}">
              <a16:creationId xmlns:a16="http://schemas.microsoft.com/office/drawing/2014/main" xmlns="" id="{03CF39B2-3EDF-45AD-8594-E64F5EF328FB}"/>
            </a:ext>
          </a:extLst>
        </cdr:cNvPr>
        <cdr:cNvSpPr txBox="1"/>
      </cdr:nvSpPr>
      <cdr:spPr>
        <a:xfrm xmlns:a="http://schemas.openxmlformats.org/drawingml/2006/main">
          <a:off x="6376063" y="3561825"/>
          <a:ext cx="278737" cy="249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00B050"/>
              </a:solidFill>
            </a:rPr>
            <a:t>LQ</a:t>
          </a:r>
        </a:p>
      </cdr:txBody>
    </cdr:sp>
  </cdr:relSizeAnchor>
  <cdr:relSizeAnchor xmlns:cdr="http://schemas.openxmlformats.org/drawingml/2006/chartDrawing">
    <cdr:from>
      <cdr:x>0.38009</cdr:x>
      <cdr:y>0.82102</cdr:y>
    </cdr:from>
    <cdr:to>
      <cdr:x>0.40856</cdr:x>
      <cdr:y>0.87854</cdr:y>
    </cdr:to>
    <cdr:sp macro="" textlink="">
      <cdr:nvSpPr>
        <cdr:cNvPr id="14" name="TextBox 1">
          <a:extLst xmlns:a="http://schemas.openxmlformats.org/drawingml/2006/main">
            <a:ext uri="{FF2B5EF4-FFF2-40B4-BE49-F238E27FC236}">
              <a16:creationId xmlns:a16="http://schemas.microsoft.com/office/drawing/2014/main" xmlns="" id="{53410512-4324-4A55-B40D-4ED74E230B66}"/>
            </a:ext>
          </a:extLst>
        </cdr:cNvPr>
        <cdr:cNvSpPr txBox="1"/>
      </cdr:nvSpPr>
      <cdr:spPr>
        <a:xfrm xmlns:a="http://schemas.openxmlformats.org/drawingml/2006/main">
          <a:off x="3721763" y="3557277"/>
          <a:ext cx="278737" cy="249242"/>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rgbClr val="00B050"/>
              </a:solidFill>
            </a:rPr>
            <a:t>HQ</a:t>
          </a:r>
        </a:p>
      </cdr:txBody>
    </cdr:sp>
  </cdr:relSizeAnchor>
</c:userShapes>
</file>

<file path=ppt/drawings/drawing3.xml><?xml version="1.0" encoding="utf-8"?>
<c:userShapes xmlns:c="http://schemas.openxmlformats.org/drawingml/2006/chart">
  <cdr:relSizeAnchor xmlns:cdr="http://schemas.openxmlformats.org/drawingml/2006/chartDrawing">
    <cdr:from>
      <cdr:x>0.32336</cdr:x>
      <cdr:y>0.82172</cdr:y>
    </cdr:from>
    <cdr:to>
      <cdr:x>0.36271</cdr:x>
      <cdr:y>0.87289</cdr:y>
    </cdr:to>
    <cdr:sp macro="" textlink="">
      <cdr:nvSpPr>
        <cdr:cNvPr id="2" name="TextBox 1">
          <a:extLst xmlns:a="http://schemas.openxmlformats.org/drawingml/2006/main">
            <a:ext uri="{FF2B5EF4-FFF2-40B4-BE49-F238E27FC236}">
              <a16:creationId xmlns:a16="http://schemas.microsoft.com/office/drawing/2014/main" xmlns="" id="{460B74DD-6264-4A05-895B-ED4B848FF104}"/>
            </a:ext>
          </a:extLst>
        </cdr:cNvPr>
        <cdr:cNvSpPr txBox="1"/>
      </cdr:nvSpPr>
      <cdr:spPr>
        <a:xfrm xmlns:a="http://schemas.openxmlformats.org/drawingml/2006/main">
          <a:off x="2725780" y="3741250"/>
          <a:ext cx="331776" cy="232984"/>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r>
            <a:rPr lang="en-US" sz="1600" b="1" dirty="0">
              <a:solidFill>
                <a:srgbClr val="F61CCC"/>
              </a:solidFill>
            </a:rPr>
            <a:t>HQ</a:t>
          </a:r>
        </a:p>
      </cdr:txBody>
    </cdr:sp>
  </cdr:relSizeAnchor>
  <cdr:relSizeAnchor xmlns:cdr="http://schemas.openxmlformats.org/drawingml/2006/chartDrawing">
    <cdr:from>
      <cdr:x>0.39113</cdr:x>
      <cdr:y>0.82172</cdr:y>
    </cdr:from>
    <cdr:to>
      <cdr:x>0.44428</cdr:x>
      <cdr:y>0.85657</cdr:y>
    </cdr:to>
    <cdr:sp macro="" textlink="">
      <cdr:nvSpPr>
        <cdr:cNvPr id="6"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3387735" y="5165743"/>
          <a:ext cx="460365" cy="219057"/>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BBB-</a:t>
          </a:r>
        </a:p>
      </cdr:txBody>
    </cdr:sp>
  </cdr:relSizeAnchor>
  <cdr:relSizeAnchor xmlns:cdr="http://schemas.openxmlformats.org/drawingml/2006/chartDrawing">
    <cdr:from>
      <cdr:x>0.45967</cdr:x>
      <cdr:y>0.82273</cdr:y>
    </cdr:from>
    <cdr:to>
      <cdr:x>0.51906</cdr:x>
      <cdr:y>0.85657</cdr:y>
    </cdr:to>
    <cdr:sp macro="" textlink="">
      <cdr:nvSpPr>
        <cdr:cNvPr id="8"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3981377" y="5172092"/>
          <a:ext cx="514423" cy="212708"/>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a:solidFill>
                <a:srgbClr val="F61CCC"/>
              </a:solidFill>
            </a:rPr>
            <a:t>BB+</a:t>
          </a:r>
        </a:p>
      </cdr:txBody>
    </cdr:sp>
  </cdr:relSizeAnchor>
  <cdr:relSizeAnchor xmlns:cdr="http://schemas.openxmlformats.org/drawingml/2006/chartDrawing">
    <cdr:from>
      <cdr:x>0.68769</cdr:x>
      <cdr:y>0.83485</cdr:y>
    </cdr:from>
    <cdr:to>
      <cdr:x>1</cdr:x>
      <cdr:y>0.89521</cdr:y>
    </cdr:to>
    <cdr:sp macro="" textlink="">
      <cdr:nvSpPr>
        <cdr:cNvPr id="13" name="TextBox 1">
          <a:extLst xmlns:a="http://schemas.openxmlformats.org/drawingml/2006/main">
            <a:ext uri="{FF2B5EF4-FFF2-40B4-BE49-F238E27FC236}">
              <a16:creationId xmlns:a16="http://schemas.microsoft.com/office/drawing/2014/main" xmlns="" id="{FC2A624B-62EA-415C-9911-EADF22D965FF}"/>
            </a:ext>
          </a:extLst>
        </cdr:cNvPr>
        <cdr:cNvSpPr txBox="1"/>
      </cdr:nvSpPr>
      <cdr:spPr>
        <a:xfrm xmlns:a="http://schemas.openxmlformats.org/drawingml/2006/main">
          <a:off x="5796988" y="3801030"/>
          <a:ext cx="2632665" cy="274804"/>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baseline="0" dirty="0">
              <a:solidFill>
                <a:srgbClr val="F61CCC"/>
              </a:solidFill>
            </a:rPr>
            <a:t>Credit </a:t>
          </a:r>
          <a:r>
            <a:rPr lang="en-US" sz="1600" b="1" dirty="0">
              <a:solidFill>
                <a:srgbClr val="F61CCC"/>
              </a:solidFill>
            </a:rPr>
            <a:t>Category</a:t>
          </a:r>
        </a:p>
      </cdr:txBody>
    </cdr:sp>
  </cdr:relSizeAnchor>
  <cdr:relSizeAnchor xmlns:cdr="http://schemas.openxmlformats.org/drawingml/2006/chartDrawing">
    <cdr:from>
      <cdr:x>0.53996</cdr:x>
      <cdr:y>0.82475</cdr:y>
    </cdr:from>
    <cdr:to>
      <cdr:x>0.57478</cdr:x>
      <cdr:y>0.86061</cdr:y>
    </cdr:to>
    <cdr:sp macro="" textlink="">
      <cdr:nvSpPr>
        <cdr:cNvPr id="10" name="TextBox 1">
          <a:extLst xmlns:a="http://schemas.openxmlformats.org/drawingml/2006/main">
            <a:ext uri="{FF2B5EF4-FFF2-40B4-BE49-F238E27FC236}">
              <a16:creationId xmlns:a16="http://schemas.microsoft.com/office/drawing/2014/main" xmlns="" id="{7F8B20CE-3122-4928-A66F-181E8F980FA4}"/>
            </a:ext>
          </a:extLst>
        </cdr:cNvPr>
        <cdr:cNvSpPr txBox="1"/>
      </cdr:nvSpPr>
      <cdr:spPr>
        <a:xfrm xmlns:a="http://schemas.openxmlformats.org/drawingml/2006/main">
          <a:off x="4676810" y="5184790"/>
          <a:ext cx="301590" cy="225410"/>
        </a:xfrm>
        <a:prstGeom xmlns:a="http://schemas.openxmlformats.org/drawingml/2006/main" prst="rect">
          <a:avLst/>
        </a:prstGeom>
      </cdr:spPr>
      <cdr:txBody>
        <a:bodyPr xmlns:a="http://schemas.openxmlformats.org/drawingml/2006/main" wrap="square" lIns="0" tIns="0" rIns="0" bIns="0"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a:solidFill>
                <a:srgbClr val="F61CCC"/>
              </a:solidFill>
            </a:rPr>
            <a:t>LQ</a:t>
          </a:r>
        </a:p>
      </cdr:txBody>
    </cdr:sp>
  </cdr:relSizeAnchor>
</c:userShape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21T18:26:26.611"/>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21T18:26:32.595"/>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21T18:26:50.050"/>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58DA82-7E34-409E-BC3B-7AF8F7F2F195}" type="datetimeFigureOut">
              <a:rPr lang="en-US" smtClean="0"/>
              <a:pPr/>
              <a:t>30-Nov-22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9E3A45-A4DA-488D-99D1-CADB4DD04EA7}" type="slidenum">
              <a:rPr lang="en-US" smtClean="0"/>
              <a:pPr/>
              <a:t>‹#›</a:t>
            </a:fld>
            <a:endParaRPr lang="en-US"/>
          </a:p>
        </p:txBody>
      </p:sp>
    </p:spTree>
    <p:extLst>
      <p:ext uri="{BB962C8B-B14F-4D97-AF65-F5344CB8AC3E}">
        <p14:creationId xmlns:p14="http://schemas.microsoft.com/office/powerpoint/2010/main" val="1057430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bwMode="auto">
          <a:noFill/>
          <a:ln>
            <a:solidFill>
              <a:srgbClr val="000000"/>
            </a:solidFill>
            <a:miter lim="800000"/>
            <a:headEnd/>
            <a:tailEnd/>
          </a:ln>
        </p:spPr>
      </p:sp>
      <p:sp>
        <p:nvSpPr>
          <p:cNvPr id="122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504163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2A5CAD-C104-4800-BE89-64E16ED32D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AADD3F7-547F-4BE7-AFAB-5E9BC21399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57B897F6-50E8-4440-B22F-F460B1A5D32E}"/>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69554BAF-8620-4828-8CBB-D0D2D15511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95CAD8F-45FB-49DC-8254-BC46A4B8AC67}"/>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3369880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50D385-DF31-4F00-9843-69FCFC695E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95165637-00FD-42C2-ABD4-0A8AF63980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FF053AF-6EA1-4D28-837F-3AD53AE38D6C}"/>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6EF1CC54-10F7-459B-AF54-7EFF9372F0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84F9156-07FE-477D-B170-926416D292F0}"/>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135604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E9315D4-9E31-41FD-896F-D4D6BF919B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71C9458A-25E5-4198-8FAD-F115375EF2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056234F-4792-4451-B16B-0E018A0928C5}"/>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849D84D4-EFE1-4FB7-AF0C-CDA8AB460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78E30C6-55DD-4B52-8419-D0F71BBDCB59}"/>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3298168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5145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166CAD-1EF0-4BCF-BE67-84EA09A751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4091D50-1C93-40E2-8A90-36B5EC1F95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0925EEE-3B7F-4EAA-81B3-111606FE1466}"/>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AEA66116-FCEE-4A9C-A557-59BD6CE30B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BFB70E8-0F3A-448B-8970-172C3776ACBC}"/>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3302127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71FFCA-3EBE-4FAA-B99E-613B5DE273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F7F92E43-AA82-4194-BBCB-B36184A3CD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D0F2D50-BFCD-4456-85FF-9AEAAA16DA02}"/>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FF8CA3A2-26FA-423F-9C07-27BE16EE81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F660AEC-B6CC-4102-B5D9-A99614023C83}"/>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1976195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0478F-BCCE-4CC6-9778-4D675EC2C2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A6A68AB-A3EB-450C-BAED-986BBC74D4E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200D700-F696-4230-9401-B5FEA0A3B21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79878CC-1EEC-4BAE-8552-B06619533423}"/>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6" name="Footer Placeholder 5">
            <a:extLst>
              <a:ext uri="{FF2B5EF4-FFF2-40B4-BE49-F238E27FC236}">
                <a16:creationId xmlns:a16="http://schemas.microsoft.com/office/drawing/2014/main" xmlns="" id="{8BEBE999-CC37-4BCD-8553-28942D85DE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B504728-44E6-43F7-8668-A0A8777306F1}"/>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15666527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D80E1A-3D45-4870-97CF-632400D1210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0B056DB4-A098-47AD-96C3-C0B6D60ACB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372AB0FC-F8AF-414D-93F8-FAA2C950B6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D3667C9-D371-4414-B5E7-81CD29B2CF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43822E0C-4439-4D3A-8DA5-6A7D374C4A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57BA0A1-1C4D-4CD1-A7C0-2022A18D2ABB}"/>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8" name="Footer Placeholder 7">
            <a:extLst>
              <a:ext uri="{FF2B5EF4-FFF2-40B4-BE49-F238E27FC236}">
                <a16:creationId xmlns:a16="http://schemas.microsoft.com/office/drawing/2014/main" xmlns="" id="{8E6BC16A-F5B3-4230-A809-9925B7E8DA9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9C2D601-DC1A-4A5A-AAAF-542B39D48941}"/>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347314893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639087-747F-406D-937B-81C24C1BF6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08563A3C-FD86-40AA-B5BD-EB75D81807A9}"/>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4" name="Footer Placeholder 3">
            <a:extLst>
              <a:ext uri="{FF2B5EF4-FFF2-40B4-BE49-F238E27FC236}">
                <a16:creationId xmlns:a16="http://schemas.microsoft.com/office/drawing/2014/main" xmlns="" id="{D1AE7A7C-F20D-475F-8F72-4FB15FFBBB3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35DEE8D8-D916-41F5-AC77-BA645211E5A1}"/>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353676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6AE45B9-8E7C-4B92-B7FD-6B346480F399}"/>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3" name="Footer Placeholder 2">
            <a:extLst>
              <a:ext uri="{FF2B5EF4-FFF2-40B4-BE49-F238E27FC236}">
                <a16:creationId xmlns:a16="http://schemas.microsoft.com/office/drawing/2014/main" xmlns="" id="{D3D5B3E8-3D9C-4C3E-8F92-F8CF4379A9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D1BC8282-8D8B-47B3-83B8-33A475E95321}"/>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1518939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9627C2-BBB5-4E43-8448-5A97B79FAA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08093F22-F494-4596-8E2D-2C359B58B6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073D6A5-6DC8-4546-9B16-DE0C293830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B42FA41-F17B-403C-BF21-9360B8602799}"/>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6" name="Footer Placeholder 5">
            <a:extLst>
              <a:ext uri="{FF2B5EF4-FFF2-40B4-BE49-F238E27FC236}">
                <a16:creationId xmlns:a16="http://schemas.microsoft.com/office/drawing/2014/main" xmlns="" id="{FC61153C-923F-45EF-9D4B-B7FB6BB523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8A5AC4E-BFA6-4755-AFC5-E62393C290E7}"/>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91642351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B44E36-19D1-4039-BD37-F1E4C84E95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D03B458-0E0C-471A-B2F9-AE3D6AA880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71CDEAEC-D6DB-4135-ABBB-D5F1330FD5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EB3089F-B759-4A27-AF10-64FCA8EB3037}"/>
              </a:ext>
            </a:extLst>
          </p:cNvPr>
          <p:cNvSpPr>
            <a:spLocks noGrp="1"/>
          </p:cNvSpPr>
          <p:nvPr>
            <p:ph type="dt" sz="half" idx="10"/>
          </p:nvPr>
        </p:nvSpPr>
        <p:spPr/>
        <p:txBody>
          <a:bodyPr/>
          <a:lstStyle/>
          <a:p>
            <a:fld id="{47D023FA-8321-409C-B424-1FFFBBEDAAF4}" type="datetimeFigureOut">
              <a:rPr lang="en-US" smtClean="0"/>
              <a:pPr/>
              <a:t>30-Nov-22</a:t>
            </a:fld>
            <a:endParaRPr lang="en-US"/>
          </a:p>
        </p:txBody>
      </p:sp>
      <p:sp>
        <p:nvSpPr>
          <p:cNvPr id="6" name="Footer Placeholder 5">
            <a:extLst>
              <a:ext uri="{FF2B5EF4-FFF2-40B4-BE49-F238E27FC236}">
                <a16:creationId xmlns:a16="http://schemas.microsoft.com/office/drawing/2014/main" xmlns="" id="{A81BF8C0-4DF1-4FA4-AC10-F5AB5A644E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917EBA9-3C19-4B17-A970-7C7481F70346}"/>
              </a:ext>
            </a:extLst>
          </p:cNvPr>
          <p:cNvSpPr>
            <a:spLocks noGrp="1"/>
          </p:cNvSpPr>
          <p:nvPr>
            <p:ph type="sldNum" sz="quarter" idx="12"/>
          </p:nvPr>
        </p:nvSpPr>
        <p:spPr/>
        <p:txBody>
          <a:bodyPr/>
          <a:lstStyle/>
          <a:p>
            <a:fld id="{6D1E8122-7052-4FDA-9000-9B23B83646E2}" type="slidenum">
              <a:rPr lang="en-US" smtClean="0"/>
              <a:pPr/>
              <a:t>‹#›</a:t>
            </a:fld>
            <a:endParaRPr lang="en-US"/>
          </a:p>
        </p:txBody>
      </p:sp>
    </p:spTree>
    <p:extLst>
      <p:ext uri="{BB962C8B-B14F-4D97-AF65-F5344CB8AC3E}">
        <p14:creationId xmlns:p14="http://schemas.microsoft.com/office/powerpoint/2010/main" val="192134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126B711-83D5-4426-840A-DFE0531DB8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958A38A9-CB5A-4EBC-8033-CDAFADC6FE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72E300B-4F6E-4D48-8B2A-DCB5A71845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D023FA-8321-409C-B424-1FFFBBEDAAF4}" type="datetimeFigureOut">
              <a:rPr lang="en-US" smtClean="0"/>
              <a:pPr/>
              <a:t>30-Nov-22</a:t>
            </a:fld>
            <a:endParaRPr lang="en-US"/>
          </a:p>
        </p:txBody>
      </p:sp>
      <p:sp>
        <p:nvSpPr>
          <p:cNvPr id="5" name="Footer Placeholder 4">
            <a:extLst>
              <a:ext uri="{FF2B5EF4-FFF2-40B4-BE49-F238E27FC236}">
                <a16:creationId xmlns:a16="http://schemas.microsoft.com/office/drawing/2014/main" xmlns="" id="{0AA8E936-4004-49B3-B89C-653137BC72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95483495-F1F3-4F0D-BE51-5D9FA7B21C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1E8122-7052-4FDA-9000-9B23B83646E2}" type="slidenum">
              <a:rPr lang="en-US" smtClean="0"/>
              <a:pPr/>
              <a:t>‹#›</a:t>
            </a:fld>
            <a:endParaRPr lang="en-US"/>
          </a:p>
        </p:txBody>
      </p:sp>
    </p:spTree>
    <p:extLst>
      <p:ext uri="{BB962C8B-B14F-4D97-AF65-F5344CB8AC3E}">
        <p14:creationId xmlns:p14="http://schemas.microsoft.com/office/powerpoint/2010/main" val="255924691"/>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Document1.docx"/></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2.bin"/><Relationship Id="rId7"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9.emf"/><Relationship Id="rId4" Type="http://schemas.openxmlformats.org/officeDocument/2006/relationships/package" Target="../embeddings/Microsoft_Word_Document2.docx"/></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4.bin"/><Relationship Id="rId7" Type="http://schemas.openxmlformats.org/officeDocument/2006/relationships/package" Target="../embeddings/Microsoft_Word_Document5.doc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13.emf"/><Relationship Id="rId5" Type="http://schemas.openxmlformats.org/officeDocument/2006/relationships/image" Target="../media/image11.emf"/><Relationship Id="rId10" Type="http://schemas.openxmlformats.org/officeDocument/2006/relationships/package" Target="../embeddings/Microsoft_Word_Document6.docx"/><Relationship Id="rId4" Type="http://schemas.openxmlformats.org/officeDocument/2006/relationships/package" Target="../embeddings/Microsoft_Word_Document4.docx"/><Relationship Id="rId9"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pixabay.com/en/thank-you-romantic-card-you-thank-907818/" TargetMode="External"/><Relationship Id="rId3" Type="http://schemas.openxmlformats.org/officeDocument/2006/relationships/customXml" Target="../ink/ink1.xml"/><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customXml" Target="../ink/ink3.xml"/><Relationship Id="rId5" Type="http://schemas.openxmlformats.org/officeDocument/2006/relationships/customXml" Target="../ink/ink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20.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 Target="slide7.xml"/><Relationship Id="rId2" Type="http://schemas.openxmlformats.org/officeDocument/2006/relationships/image" Target="../media/image40.png"/><Relationship Id="rId1" Type="http://schemas.openxmlformats.org/officeDocument/2006/relationships/slideLayout" Target="../slideLayouts/slideLayout2.xml"/><Relationship Id="rId10"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hyperlink" Target="https://seenews.com/"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62D5D4-CEF1-4F52-99BE-D779AF66C245}"/>
              </a:ext>
            </a:extLst>
          </p:cNvPr>
          <p:cNvSpPr>
            <a:spLocks noGrp="1"/>
          </p:cNvSpPr>
          <p:nvPr>
            <p:ph type="ctrTitle"/>
          </p:nvPr>
        </p:nvSpPr>
        <p:spPr>
          <a:xfrm>
            <a:off x="1097280" y="758952"/>
            <a:ext cx="10058400" cy="2797048"/>
          </a:xfrm>
        </p:spPr>
        <p:txBody>
          <a:bodyPr>
            <a:noAutofit/>
          </a:bodyPr>
          <a:lstStyle/>
          <a:p>
            <a:r>
              <a:rPr lang="en-US" sz="5400" b="1" dirty="0">
                <a:solidFill>
                  <a:srgbClr val="7030A0"/>
                </a:solidFill>
              </a:rPr>
              <a:t>Emerging Countries Sovereign Bond Spreads: </a:t>
            </a:r>
            <a:r>
              <a:rPr lang="en-US" sz="5400" b="1" i="1" dirty="0">
                <a:solidFill>
                  <a:srgbClr val="7030A0"/>
                </a:solidFill>
              </a:rPr>
              <a:t>Additional Factors Are at Play</a:t>
            </a:r>
          </a:p>
        </p:txBody>
      </p:sp>
      <p:sp>
        <p:nvSpPr>
          <p:cNvPr id="3" name="Subtitle 2">
            <a:extLst>
              <a:ext uri="{FF2B5EF4-FFF2-40B4-BE49-F238E27FC236}">
                <a16:creationId xmlns:a16="http://schemas.microsoft.com/office/drawing/2014/main" xmlns="" id="{14F19D9B-AA01-4C64-9FF9-B5D6CDDF258B}"/>
              </a:ext>
            </a:extLst>
          </p:cNvPr>
          <p:cNvSpPr>
            <a:spLocks noGrp="1"/>
          </p:cNvSpPr>
          <p:nvPr>
            <p:ph type="subTitle" idx="1"/>
          </p:nvPr>
        </p:nvSpPr>
        <p:spPr>
          <a:xfrm>
            <a:off x="1524000" y="4754880"/>
            <a:ext cx="9144000" cy="1344168"/>
          </a:xfrm>
        </p:spPr>
        <p:txBody>
          <a:bodyPr>
            <a:normAutofit fontScale="92500" lnSpcReduction="10000"/>
          </a:bodyPr>
          <a:lstStyle/>
          <a:p>
            <a:r>
              <a:rPr lang="en-US" sz="2800" b="1" dirty="0">
                <a:solidFill>
                  <a:srgbClr val="7030A0"/>
                </a:solidFill>
              </a:rPr>
              <a:t>Presented by</a:t>
            </a:r>
          </a:p>
          <a:p>
            <a:r>
              <a:rPr lang="en-US" sz="2800" b="1">
                <a:solidFill>
                  <a:srgbClr val="7030A0"/>
                </a:solidFill>
              </a:rPr>
              <a:t>Arjan Kadareja</a:t>
            </a:r>
            <a:endParaRPr lang="en-US" sz="2800" b="1" dirty="0">
              <a:solidFill>
                <a:srgbClr val="7030A0"/>
              </a:solidFill>
            </a:endParaRPr>
          </a:p>
          <a:p>
            <a:r>
              <a:rPr lang="en-US" sz="2800" b="1" dirty="0">
                <a:solidFill>
                  <a:srgbClr val="7030A0"/>
                </a:solidFill>
              </a:rPr>
              <a:t>University of New York Tirana</a:t>
            </a:r>
          </a:p>
        </p:txBody>
      </p:sp>
      <p:sp>
        <p:nvSpPr>
          <p:cNvPr id="4" name="Subtitle 2">
            <a:extLst>
              <a:ext uri="{FF2B5EF4-FFF2-40B4-BE49-F238E27FC236}">
                <a16:creationId xmlns:a16="http://schemas.microsoft.com/office/drawing/2014/main" xmlns="" id="{14F19D9B-AA01-4C64-9FF9-B5D6CDDF258B}"/>
              </a:ext>
            </a:extLst>
          </p:cNvPr>
          <p:cNvSpPr txBox="1">
            <a:spLocks/>
          </p:cNvSpPr>
          <p:nvPr/>
        </p:nvSpPr>
        <p:spPr>
          <a:xfrm>
            <a:off x="1505712" y="3522790"/>
            <a:ext cx="9144000" cy="890714"/>
          </a:xfrm>
          <a:prstGeom prst="rect">
            <a:avLst/>
          </a:prstGeom>
        </p:spPr>
        <p:txBody>
          <a:bodyPr vert="horz" lIns="91440" tIns="45720" rIns="91440" bIns="4572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FF66FF"/>
                </a:solidFill>
                <a:effectLst/>
                <a:uLnTx/>
                <a:uFillTx/>
                <a:latin typeface="+mn-lt"/>
                <a:ea typeface="+mn-ea"/>
                <a:cs typeface="+mn-cs"/>
              </a:rPr>
              <a:t>by</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FF66FF"/>
                </a:solidFill>
                <a:effectLst/>
                <a:uLnTx/>
                <a:uFillTx/>
                <a:latin typeface="+mn-lt"/>
                <a:ea typeface="+mn-ea"/>
                <a:cs typeface="+mn-cs"/>
              </a:rPr>
              <a:t>Arjan Kadareja</a:t>
            </a:r>
            <a:r>
              <a:rPr kumimoji="0" lang="en-US" sz="2800" b="1" i="0" u="none" strike="noStrike" kern="1200" cap="none" spc="0" normalizeH="0" noProof="0" dirty="0">
                <a:ln>
                  <a:noFill/>
                </a:ln>
                <a:solidFill>
                  <a:srgbClr val="FF66FF"/>
                </a:solidFill>
                <a:effectLst/>
                <a:uLnTx/>
                <a:uFillTx/>
                <a:latin typeface="+mn-lt"/>
                <a:ea typeface="+mn-ea"/>
                <a:cs typeface="+mn-cs"/>
              </a:rPr>
              <a:t> and Ardita Todri</a:t>
            </a:r>
            <a:endParaRPr kumimoji="0" lang="en-US" sz="2800" b="1" i="0" u="none" strike="noStrike" kern="1200" cap="none" spc="0" normalizeH="0" baseline="0" noProof="0" dirty="0">
              <a:ln>
                <a:noFill/>
              </a:ln>
              <a:solidFill>
                <a:srgbClr val="FF66FF"/>
              </a:solidFill>
              <a:effectLst/>
              <a:uLnTx/>
              <a:uFillTx/>
              <a:latin typeface="+mn-lt"/>
              <a:ea typeface="+mn-ea"/>
              <a:cs typeface="+mn-cs"/>
            </a:endParaRPr>
          </a:p>
        </p:txBody>
      </p:sp>
    </p:spTree>
    <p:extLst>
      <p:ext uri="{BB962C8B-B14F-4D97-AF65-F5344CB8AC3E}">
        <p14:creationId xmlns:p14="http://schemas.microsoft.com/office/powerpoint/2010/main" val="388191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75"/>
                            </p:stCondLst>
                            <p:childTnLst>
                              <p:par>
                                <p:cTn id="10" presetID="2" presetClass="entr" presetSubtype="3" fill="hold" grpId="0" nodeType="afterEffect">
                                  <p:stCondLst>
                                    <p:cond delay="0"/>
                                  </p:stCondLst>
                                  <p:iterate type="wd">
                                    <p:tmPct val="5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250" fill="hold"/>
                                        <p:tgtEl>
                                          <p:spTgt spid="3">
                                            <p:txEl>
                                              <p:pRg st="0" end="0"/>
                                            </p:txEl>
                                          </p:spTgt>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iterate type="wd">
                                    <p:tmPct val="5000"/>
                                  </p:iterate>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7" dur="250" fill="hold"/>
                                        <p:tgtEl>
                                          <p:spTgt spid="3">
                                            <p:txEl>
                                              <p:pRg st="1" end="1"/>
                                            </p:txEl>
                                          </p:spTgt>
                                        </p:tgtEl>
                                        <p:attrNameLst>
                                          <p:attrName>ppt_y</p:attrName>
                                        </p:attrNameLst>
                                      </p:cBhvr>
                                      <p:tavLst>
                                        <p:tav tm="0">
                                          <p:val>
                                            <p:strVal val="0-#ppt_h/2"/>
                                          </p:val>
                                        </p:tav>
                                        <p:tav tm="100000">
                                          <p:val>
                                            <p:strVal val="#ppt_y"/>
                                          </p:val>
                                        </p:tav>
                                      </p:tavLst>
                                    </p:anim>
                                  </p:childTnLst>
                                </p:cTn>
                              </p:par>
                              <p:par>
                                <p:cTn id="18" presetID="2" presetClass="entr" presetSubtype="3" fill="hold" grpId="0" nodeType="withEffect">
                                  <p:stCondLst>
                                    <p:cond delay="0"/>
                                  </p:stCondLst>
                                  <p:iterate type="wd">
                                    <p:tmPct val="5000"/>
                                  </p:iterate>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2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1" dur="2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par>
                          <p:cTn id="22" fill="hold">
                            <p:stCondLst>
                              <p:cond delay="675"/>
                            </p:stCondLst>
                            <p:childTnLst>
                              <p:par>
                                <p:cTn id="23" presetID="2" presetClass="entr" presetSubtype="3" fill="hold" grpId="0" nodeType="afterEffect">
                                  <p:stCondLst>
                                    <p:cond delay="0"/>
                                  </p:stCondLst>
                                  <p:iterate type="wd">
                                    <p:tmPct val="5000"/>
                                  </p:iterate>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25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6" dur="250" fill="hold"/>
                                        <p:tgtEl>
                                          <p:spTgt spid="4">
                                            <p:txEl>
                                              <p:pRg st="0" end="0"/>
                                            </p:txEl>
                                          </p:spTgt>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0"/>
                                  </p:stCondLst>
                                  <p:iterate type="wd">
                                    <p:tmPct val="5000"/>
                                  </p:iterate>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25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30" dur="250" fill="hold"/>
                                        <p:tgtEl>
                                          <p:spTgt spid="4">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6"/>
            <a:ext cx="10515600" cy="815282"/>
          </a:xfrm>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Model (1)</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313412"/>
            <a:ext cx="10515600" cy="4863552"/>
          </a:xfrm>
        </p:spPr>
        <p:txBody>
          <a:bodyPr>
            <a:normAutofit fontScale="62500" lnSpcReduction="20000"/>
          </a:bodyPr>
          <a:lstStyle/>
          <a:p>
            <a:pPr marR="0" lvl="0">
              <a:lnSpc>
                <a:spcPct val="115000"/>
              </a:lnSpc>
              <a:spcBef>
                <a:spcPts val="0"/>
              </a:spcBef>
              <a:spcAft>
                <a:spcPts val="0"/>
              </a:spcAft>
              <a:buFont typeface="Wingdings" panose="05000000000000000000" pitchFamily="2" charset="2"/>
              <a:buChar char="q"/>
            </a:pPr>
            <a:r>
              <a:rPr lang="en-US" sz="41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The econometric model is quite similar to the one derived by Comelli (2012).</a:t>
            </a:r>
          </a:p>
          <a:p>
            <a:pPr marR="0" lvl="0">
              <a:lnSpc>
                <a:spcPct val="115000"/>
              </a:lnSpc>
              <a:spcBef>
                <a:spcPts val="0"/>
              </a:spcBef>
              <a:spcAft>
                <a:spcPts val="0"/>
              </a:spcAft>
              <a:buFont typeface="Wingdings" panose="05000000000000000000" pitchFamily="2" charset="2"/>
              <a:buChar char="q"/>
            </a:pP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 relationship between the spread (SP), the probability of a sovereign default (p(F(x</a:t>
            </a:r>
            <a:r>
              <a:rPr lang="en-US" sz="4100"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and the credit risk free interest rate (r</a:t>
            </a:r>
            <a:r>
              <a:rPr lang="en-US" sz="4100"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f</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would be implied by the following:</a:t>
            </a:r>
          </a:p>
          <a:p>
            <a:pPr marR="0" lvl="0">
              <a:lnSpc>
                <a:spcPct val="115000"/>
              </a:lnSpc>
              <a:spcBef>
                <a:spcPts val="0"/>
              </a:spcBef>
              <a:spcAft>
                <a:spcPts val="0"/>
              </a:spcAft>
              <a:buFont typeface="Wingdings" panose="05000000000000000000" pitchFamily="2" charset="2"/>
              <a:buChar char="q"/>
            </a:pPr>
            <a:endPar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None/>
            </a:pPr>
            <a:endParaRPr lang="en-US" sz="34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endPar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endPar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RGD</a:t>
            </a:r>
            <a:r>
              <a:rPr lang="en-US" sz="4100"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it</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stands for the recovery rate given default of the country </a:t>
            </a:r>
            <a:r>
              <a:rPr lang="en-US" sz="41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at time </a:t>
            </a:r>
            <a:r>
              <a:rPr lang="en-US" sz="41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and </a:t>
            </a:r>
            <a:r>
              <a:rPr lang="en-US" sz="41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x</a:t>
            </a:r>
            <a:r>
              <a:rPr lang="en-US" sz="4100" i="1"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it</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symbolizes the economic, political and other factors which affect the probability of default of the country </a:t>
            </a:r>
            <a:r>
              <a:rPr lang="en-US" sz="41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 </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at time </a:t>
            </a:r>
            <a:r>
              <a:rPr lang="en-US" sz="41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a:t>
            </a:r>
            <a:r>
              <a:rPr lang="en-US" sz="41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t>
            </a:r>
            <a:endParaRPr lang="en-US" sz="4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30" name="Rectangle 6"/>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32" name="Object 8"/>
          <p:cNvGraphicFramePr>
            <a:graphicFrameLocks noChangeAspect="1"/>
          </p:cNvGraphicFramePr>
          <p:nvPr/>
        </p:nvGraphicFramePr>
        <p:xfrm>
          <a:off x="1755648" y="3584448"/>
          <a:ext cx="8827007" cy="597408"/>
        </p:xfrm>
        <a:graphic>
          <a:graphicData uri="http://schemas.openxmlformats.org/presentationml/2006/ole">
            <mc:AlternateContent xmlns:mc="http://schemas.openxmlformats.org/markup-compatibility/2006">
              <mc:Choice xmlns:v="urn:schemas-microsoft-com:vml" Requires="v">
                <p:oleObj spid="_x0000_s1026" name="Document" r:id="rId4" imgW="5970202" imgH="209671" progId="Word.Document.12">
                  <p:embed/>
                </p:oleObj>
              </mc:Choice>
              <mc:Fallback>
                <p:oleObj name="Document" r:id="rId4" imgW="5970202" imgH="209671" progId="Word.Document.12">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5648" y="3584448"/>
                        <a:ext cx="8827007" cy="597408"/>
                      </a:xfrm>
                      <a:prstGeom prst="rect">
                        <a:avLst/>
                      </a:prstGeom>
                      <a:noFill/>
                      <a:ln w="9525">
                        <a:solidFill>
                          <a:srgbClr val="6666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4737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32"/>
                                        </p:tgtEl>
                                        <p:attrNameLst>
                                          <p:attrName>style.visibility</p:attrName>
                                        </p:attrNameLst>
                                      </p:cBhvr>
                                      <p:to>
                                        <p:strVal val="visible"/>
                                      </p:to>
                                    </p:set>
                                    <p:anim calcmode="lin" valueType="num">
                                      <p:cBhvr additive="base">
                                        <p:cTn id="19" dur="250" fill="hold"/>
                                        <p:tgtEl>
                                          <p:spTgt spid="1032"/>
                                        </p:tgtEl>
                                        <p:attrNameLst>
                                          <p:attrName>ppt_x</p:attrName>
                                        </p:attrNameLst>
                                      </p:cBhvr>
                                      <p:tavLst>
                                        <p:tav tm="0">
                                          <p:val>
                                            <p:strVal val="#ppt_x"/>
                                          </p:val>
                                        </p:tav>
                                        <p:tav tm="100000">
                                          <p:val>
                                            <p:strVal val="#ppt_x"/>
                                          </p:val>
                                        </p:tav>
                                      </p:tavLst>
                                    </p:anim>
                                    <p:anim calcmode="lin" valueType="num">
                                      <p:cBhvr additive="base">
                                        <p:cTn id="20" dur="25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iterate type="wd">
                                    <p:tmPct val="5000"/>
                                  </p:iterate>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25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26" dur="25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6"/>
            <a:ext cx="10515600" cy="815282"/>
          </a:xfrm>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Model (2)</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313412"/>
            <a:ext cx="10515600" cy="5002044"/>
          </a:xfrm>
        </p:spPr>
        <p:txBody>
          <a:bodyPr>
            <a:noAutofit/>
          </a:bodyPr>
          <a:lstStyle/>
          <a:p>
            <a:pPr marR="0" lvl="0">
              <a:lnSpc>
                <a:spcPct val="115000"/>
              </a:lnSpc>
              <a:spcBef>
                <a:spcPts val="0"/>
              </a:spcBef>
              <a:spcAft>
                <a:spcPts val="0"/>
              </a:spcAft>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Simplifying assumptions: </a:t>
            </a:r>
          </a:p>
          <a:p>
            <a:pPr lvl="1">
              <a:lnSpc>
                <a:spcPct val="115000"/>
              </a:lnSpc>
              <a:spcBef>
                <a:spcPts val="0"/>
              </a:spcBef>
              <a:buFont typeface="Wingdings" panose="05000000000000000000" pitchFamily="2" charset="2"/>
              <a:buChar char="q"/>
            </a:pPr>
            <a:r>
              <a:rPr lang="en-US" sz="28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RGD</a:t>
            </a:r>
            <a:r>
              <a:rPr lang="en-US" sz="2800"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it</a:t>
            </a:r>
            <a:r>
              <a:rPr lang="en-US" sz="28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 0. </a:t>
            </a:r>
          </a:p>
          <a:p>
            <a:pPr lvl="1">
              <a:lnSpc>
                <a:spcPct val="115000"/>
              </a:lnSpc>
              <a:spcBef>
                <a:spcPts val="0"/>
              </a:spcBef>
              <a:buFont typeface="Wingdings" panose="05000000000000000000" pitchFamily="2" charset="2"/>
              <a:buChar char="q"/>
            </a:pPr>
            <a:r>
              <a:rPr lang="en-US" sz="28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The probability of default function is assumed to have a logistic form, i.e. </a:t>
            </a:r>
          </a:p>
          <a:p>
            <a:pPr lvl="1">
              <a:lnSpc>
                <a:spcPct val="115000"/>
              </a:lnSpc>
              <a:spcBef>
                <a:spcPts val="0"/>
              </a:spcBef>
              <a:buNone/>
            </a:pPr>
            <a:endParaRPr lang="en-US" sz="28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So, using the assumptions, the equation (1) for country </a:t>
            </a:r>
            <a:r>
              <a:rPr lang="en-US"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j</a:t>
            </a: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simplifies to</a:t>
            </a:r>
          </a:p>
          <a:p>
            <a:pPr marR="0" lvl="0">
              <a:lnSpc>
                <a:spcPct val="115000"/>
              </a:lnSpc>
              <a:spcBef>
                <a:spcPts val="0"/>
              </a:spcBef>
              <a:spcAft>
                <a:spcPts val="0"/>
              </a:spcAft>
              <a:buNone/>
            </a:pPr>
            <a:endPar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None/>
            </a:pPr>
            <a:endPar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Where </a:t>
            </a:r>
            <a:r>
              <a:rPr lang="en-US"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LN (DI) </a:t>
            </a: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and </a:t>
            </a:r>
            <a:r>
              <a:rPr lang="en-US"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EFN</a:t>
            </a: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stand respectively for the log of Democracy Index and the External Financing Needs (in GDP terms). </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3796" name="Object 4"/>
          <p:cNvGraphicFramePr>
            <a:graphicFrameLocks noChangeAspect="1"/>
          </p:cNvGraphicFramePr>
          <p:nvPr/>
        </p:nvGraphicFramePr>
        <p:xfrm>
          <a:off x="1999488" y="4303776"/>
          <a:ext cx="9265920" cy="1109472"/>
        </p:xfrm>
        <a:graphic>
          <a:graphicData uri="http://schemas.openxmlformats.org/presentationml/2006/ole">
            <mc:AlternateContent xmlns:mc="http://schemas.openxmlformats.org/markup-compatibility/2006">
              <mc:Choice xmlns:v="urn:schemas-microsoft-com:vml" Requires="v">
                <p:oleObj spid="_x0000_s2050" name="Document" r:id="rId4" imgW="5968196" imgH="516620" progId="Word.Document.12">
                  <p:embed/>
                </p:oleObj>
              </mc:Choice>
              <mc:Fallback>
                <p:oleObj name="Document" r:id="rId4" imgW="5968196" imgH="516620" progId="Word.Document.12">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9488" y="4303776"/>
                        <a:ext cx="9265920" cy="1109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1" name="Object 5"/>
          <p:cNvGraphicFramePr>
            <a:graphicFrameLocks noChangeAspect="1"/>
          </p:cNvGraphicFramePr>
          <p:nvPr/>
        </p:nvGraphicFramePr>
        <p:xfrm>
          <a:off x="3111500" y="2706624"/>
          <a:ext cx="7629652" cy="1158240"/>
        </p:xfrm>
        <a:graphic>
          <a:graphicData uri="http://schemas.openxmlformats.org/presentationml/2006/ole">
            <mc:AlternateContent xmlns:mc="http://schemas.openxmlformats.org/markup-compatibility/2006">
              <mc:Choice xmlns:v="urn:schemas-microsoft-com:vml" Requires="v">
                <p:oleObj spid="_x0000_s2051" name="Document" r:id="rId7" imgW="5968196" imgH="377100" progId="Word.Document.12">
                  <p:embed/>
                </p:oleObj>
              </mc:Choice>
              <mc:Fallback>
                <p:oleObj name="Document" r:id="rId7" imgW="5968196" imgH="377100" progId="Word.Document.12">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1500" y="2706624"/>
                        <a:ext cx="7629652" cy="1158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4737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450"/>
                            </p:stCondLst>
                            <p:childTnLst>
                              <p:par>
                                <p:cTn id="22" presetID="2" presetClass="entr" presetSubtype="1" fill="hold" nodeType="afterEffect">
                                  <p:stCondLst>
                                    <p:cond delay="0"/>
                                  </p:stCondLst>
                                  <p:childTnLst>
                                    <p:set>
                                      <p:cBhvr>
                                        <p:cTn id="23" dur="1" fill="hold">
                                          <p:stCondLst>
                                            <p:cond delay="0"/>
                                          </p:stCondLst>
                                        </p:cTn>
                                        <p:tgtEl>
                                          <p:spTgt spid="34821"/>
                                        </p:tgtEl>
                                        <p:attrNameLst>
                                          <p:attrName>style.visibility</p:attrName>
                                        </p:attrNameLst>
                                      </p:cBhvr>
                                      <p:to>
                                        <p:strVal val="visible"/>
                                      </p:to>
                                    </p:set>
                                    <p:anim calcmode="lin" valueType="num">
                                      <p:cBhvr additive="base">
                                        <p:cTn id="24" dur="250" fill="hold"/>
                                        <p:tgtEl>
                                          <p:spTgt spid="34821"/>
                                        </p:tgtEl>
                                        <p:attrNameLst>
                                          <p:attrName>ppt_x</p:attrName>
                                        </p:attrNameLst>
                                      </p:cBhvr>
                                      <p:tavLst>
                                        <p:tav tm="0">
                                          <p:val>
                                            <p:strVal val="#ppt_x"/>
                                          </p:val>
                                        </p:tav>
                                        <p:tav tm="100000">
                                          <p:val>
                                            <p:strVal val="#ppt_x"/>
                                          </p:val>
                                        </p:tav>
                                      </p:tavLst>
                                    </p:anim>
                                    <p:anim calcmode="lin" valueType="num">
                                      <p:cBhvr additive="base">
                                        <p:cTn id="25" dur="250" fill="hold"/>
                                        <p:tgtEl>
                                          <p:spTgt spid="34821"/>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9" fill="hold" nodeType="clickEffect">
                                  <p:stCondLst>
                                    <p:cond delay="0"/>
                                  </p:stCondLst>
                                  <p:iterate type="wd">
                                    <p:tmPct val="10000"/>
                                  </p:iterate>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2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1" dur="25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par>
                          <p:cTn id="32" fill="hold">
                            <p:stCondLst>
                              <p:cond delay="625"/>
                            </p:stCondLst>
                            <p:childTnLst>
                              <p:par>
                                <p:cTn id="33" presetID="2" presetClass="entr" presetSubtype="3" fill="hold" nodeType="afterEffect">
                                  <p:stCondLst>
                                    <p:cond delay="0"/>
                                  </p:stCondLst>
                                  <p:childTnLst>
                                    <p:set>
                                      <p:cBhvr>
                                        <p:cTn id="34" dur="1" fill="hold">
                                          <p:stCondLst>
                                            <p:cond delay="0"/>
                                          </p:stCondLst>
                                        </p:cTn>
                                        <p:tgtEl>
                                          <p:spTgt spid="33796"/>
                                        </p:tgtEl>
                                        <p:attrNameLst>
                                          <p:attrName>style.visibility</p:attrName>
                                        </p:attrNameLst>
                                      </p:cBhvr>
                                      <p:to>
                                        <p:strVal val="visible"/>
                                      </p:to>
                                    </p:set>
                                    <p:anim calcmode="lin" valueType="num">
                                      <p:cBhvr additive="base">
                                        <p:cTn id="35" dur="250" fill="hold"/>
                                        <p:tgtEl>
                                          <p:spTgt spid="33796"/>
                                        </p:tgtEl>
                                        <p:attrNameLst>
                                          <p:attrName>ppt_x</p:attrName>
                                        </p:attrNameLst>
                                      </p:cBhvr>
                                      <p:tavLst>
                                        <p:tav tm="0">
                                          <p:val>
                                            <p:strVal val="1+#ppt_w/2"/>
                                          </p:val>
                                        </p:tav>
                                        <p:tav tm="100000">
                                          <p:val>
                                            <p:strVal val="#ppt_x"/>
                                          </p:val>
                                        </p:tav>
                                      </p:tavLst>
                                    </p:anim>
                                    <p:anim calcmode="lin" valueType="num">
                                      <p:cBhvr additive="base">
                                        <p:cTn id="36" dur="250" fill="hold"/>
                                        <p:tgtEl>
                                          <p:spTgt spid="33796"/>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nodeType="clickEffect">
                                  <p:stCondLst>
                                    <p:cond delay="0"/>
                                  </p:stCondLst>
                                  <p:iterate type="wd">
                                    <p:tmPct val="7000"/>
                                  </p:iterate>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25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2" dur="25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6"/>
            <a:ext cx="10515600" cy="815282"/>
          </a:xfrm>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Model (3)</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313412"/>
            <a:ext cx="10515600" cy="5002044"/>
          </a:xfrm>
        </p:spPr>
        <p:txBody>
          <a:bodyPr>
            <a:noAutofit/>
          </a:bodyPr>
          <a:lstStyle/>
          <a:p>
            <a:pPr marR="0" lvl="0">
              <a:lnSpc>
                <a:spcPct val="115000"/>
              </a:lnSpc>
              <a:spcBef>
                <a:spcPts val="0"/>
              </a:spcBef>
              <a:spcAft>
                <a:spcPts val="0"/>
              </a:spcAft>
              <a:buFont typeface="Wingdings" panose="05000000000000000000" pitchFamily="2" charset="2"/>
              <a:buChar char="q"/>
            </a:pP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dummy variables D</a:t>
            </a:r>
            <a:r>
              <a:rPr lang="en-US"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Ri</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for i= 1..4 correspond respectively to rating dummies (D</a:t>
            </a:r>
            <a:r>
              <a:rPr lang="en-US"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BBB</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D</a:t>
            </a:r>
            <a:r>
              <a:rPr lang="en-US"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BB+</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D</a:t>
            </a:r>
            <a:r>
              <a:rPr lang="en-US"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LQ</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 which are constructed as:</a:t>
            </a:r>
          </a:p>
          <a:p>
            <a:pPr marR="0" lvl="0">
              <a:lnSpc>
                <a:spcPct val="115000"/>
              </a:lnSpc>
              <a:spcBef>
                <a:spcPts val="0"/>
              </a:spcBef>
              <a:spcAft>
                <a:spcPts val="0"/>
              </a:spcAft>
              <a:buNone/>
            </a:pPr>
            <a:endPar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Font typeface="Wingdings" panose="05000000000000000000" pitchFamily="2" charset="2"/>
              <a:buChar char="q"/>
            </a:pPr>
            <a:endPar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nSpc>
                <a:spcPct val="115000"/>
              </a:lnSpc>
              <a:spcBef>
                <a:spcPts val="0"/>
              </a:spcBef>
              <a:spcAft>
                <a:spcPts val="0"/>
              </a:spcAft>
              <a:buNone/>
            </a:pPr>
            <a:endPar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lvl="1">
              <a:lnSpc>
                <a:spcPct val="115000"/>
              </a:lnSpc>
              <a:spcBef>
                <a:spcPts val="0"/>
              </a:spcBef>
              <a:buNone/>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a:t>
            </a:r>
            <a:r>
              <a:rPr lang="en-US" sz="2700" b="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Where LQ stands for debt rated </a:t>
            </a:r>
            <a:r>
              <a:rPr lang="en-US" sz="2700" b="1"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BB</a:t>
            </a:r>
            <a:r>
              <a:rPr lang="en-US" sz="2700" b="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or </a:t>
            </a:r>
            <a:r>
              <a:rPr lang="en-US" sz="2700" b="1"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BB-</a:t>
            </a:r>
            <a:r>
              <a:rPr lang="en-US" sz="2700" b="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or </a:t>
            </a:r>
            <a:r>
              <a:rPr lang="en-US" sz="2700" b="1"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B+</a:t>
            </a:r>
          </a:p>
          <a:p>
            <a:pPr marR="0" lvl="0">
              <a:lnSpc>
                <a:spcPct val="115000"/>
              </a:lnSpc>
              <a:spcBef>
                <a:spcPts val="0"/>
              </a:spcBef>
              <a:spcAft>
                <a:spcPts val="0"/>
              </a:spcAft>
              <a:buFont typeface="Wingdings" panose="05000000000000000000" pitchFamily="2" charset="2"/>
              <a:buChar char="q"/>
            </a:pP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…And a crisis dummy (D</a:t>
            </a:r>
            <a:r>
              <a:rPr lang="en-US" baseline="-25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Crisis</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which is constructed as:</a:t>
            </a:r>
          </a:p>
          <a:p>
            <a:pPr marR="0" lvl="0">
              <a:lnSpc>
                <a:spcPct val="115000"/>
              </a:lnSpc>
              <a:spcBef>
                <a:spcPts val="0"/>
              </a:spcBef>
              <a:spcAft>
                <a:spcPts val="0"/>
              </a:spcAft>
              <a:buNone/>
            </a:pPr>
            <a:endPar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3797" name="Object 5"/>
          <p:cNvGraphicFramePr>
            <a:graphicFrameLocks noChangeAspect="1"/>
          </p:cNvGraphicFramePr>
          <p:nvPr/>
        </p:nvGraphicFramePr>
        <p:xfrm>
          <a:off x="2011680" y="2511552"/>
          <a:ext cx="9485376" cy="841248"/>
        </p:xfrm>
        <a:graphic>
          <a:graphicData uri="http://schemas.openxmlformats.org/presentationml/2006/ole">
            <mc:AlternateContent xmlns:mc="http://schemas.openxmlformats.org/markup-compatibility/2006">
              <mc:Choice xmlns:v="urn:schemas-microsoft-com:vml" Requires="v">
                <p:oleObj spid="_x0000_s3074" name="Document" r:id="rId4" imgW="5968196" imgH="338525" progId="Word.Document.12">
                  <p:embed/>
                </p:oleObj>
              </mc:Choice>
              <mc:Fallback>
                <p:oleObj name="Document" r:id="rId4" imgW="5968196" imgH="338525"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1680" y="2511552"/>
                        <a:ext cx="9485376" cy="84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798" name="Object 6"/>
          <p:cNvGraphicFramePr>
            <a:graphicFrameLocks noChangeAspect="1"/>
          </p:cNvGraphicFramePr>
          <p:nvPr/>
        </p:nvGraphicFramePr>
        <p:xfrm>
          <a:off x="5440172" y="3338513"/>
          <a:ext cx="6434836" cy="489775"/>
        </p:xfrm>
        <a:graphic>
          <a:graphicData uri="http://schemas.openxmlformats.org/presentationml/2006/ole">
            <mc:AlternateContent xmlns:mc="http://schemas.openxmlformats.org/markup-compatibility/2006">
              <mc:Choice xmlns:v="urn:schemas-microsoft-com:vml" Requires="v">
                <p:oleObj spid="_x0000_s3075" name="Document" r:id="rId7" imgW="5968196" imgH="178816" progId="Word.Document.12">
                  <p:embed/>
                </p:oleObj>
              </mc:Choice>
              <mc:Fallback>
                <p:oleObj name="Document" r:id="rId7" imgW="5968196" imgH="178816" progId="Word.Document.12">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40172" y="3338513"/>
                        <a:ext cx="6434836" cy="48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800" name="Object 8"/>
          <p:cNvGraphicFramePr>
            <a:graphicFrameLocks noChangeAspect="1"/>
          </p:cNvGraphicFramePr>
          <p:nvPr/>
        </p:nvGraphicFramePr>
        <p:xfrm>
          <a:off x="987552" y="4883404"/>
          <a:ext cx="8936736" cy="1127252"/>
        </p:xfrm>
        <a:graphic>
          <a:graphicData uri="http://schemas.openxmlformats.org/presentationml/2006/ole">
            <mc:AlternateContent xmlns:mc="http://schemas.openxmlformats.org/markup-compatibility/2006">
              <mc:Choice xmlns:v="urn:schemas-microsoft-com:vml" Requires="v">
                <p:oleObj spid="_x0000_s3076" name="Document" r:id="rId10" imgW="5968196" imgH="429014" progId="Word.Document.12">
                  <p:embed/>
                </p:oleObj>
              </mc:Choice>
              <mc:Fallback>
                <p:oleObj name="Document" r:id="rId10" imgW="5968196" imgH="429014" progId="Word.Document.12">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87552" y="4883404"/>
                        <a:ext cx="8936736" cy="1127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4737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iterate type="wd">
                                    <p:tmPct val="7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250" fill="hold"/>
                                        <p:tgtEl>
                                          <p:spTgt spid="33797"/>
                                        </p:tgtEl>
                                        <p:attrNameLst>
                                          <p:attrName>ppt_x</p:attrName>
                                        </p:attrNameLst>
                                      </p:cBhvr>
                                      <p:tavLst>
                                        <p:tav tm="0">
                                          <p:val>
                                            <p:strVal val="1+#ppt_w/2"/>
                                          </p:val>
                                        </p:tav>
                                        <p:tav tm="100000">
                                          <p:val>
                                            <p:strVal val="#ppt_x"/>
                                          </p:val>
                                        </p:tav>
                                      </p:tavLst>
                                    </p:anim>
                                    <p:anim calcmode="lin" valueType="num">
                                      <p:cBhvr additive="base">
                                        <p:cTn id="14" dur="250" fill="hold"/>
                                        <p:tgtEl>
                                          <p:spTgt spid="33797"/>
                                        </p:tgtEl>
                                        <p:attrNameLst>
                                          <p:attrName>ppt_y</p:attrName>
                                        </p:attrNameLst>
                                      </p:cBhvr>
                                      <p:tavLst>
                                        <p:tav tm="0">
                                          <p:val>
                                            <p:strVal val="#ppt_y"/>
                                          </p:val>
                                        </p:tav>
                                        <p:tav tm="100000">
                                          <p:val>
                                            <p:strVal val="#ppt_y"/>
                                          </p:val>
                                        </p:tav>
                                      </p:tavLst>
                                    </p:anim>
                                  </p:childTnLst>
                                </p:cTn>
                              </p:par>
                            </p:childTnLst>
                          </p:cTn>
                        </p:par>
                        <p:par>
                          <p:cTn id="15" fill="hold">
                            <p:stCondLst>
                              <p:cond delay="250"/>
                            </p:stCondLst>
                            <p:childTnLst>
                              <p:par>
                                <p:cTn id="16" presetID="2" presetClass="entr" presetSubtype="1" fill="hold" nodeType="afterEffect">
                                  <p:stCondLst>
                                    <p:cond delay="0"/>
                                  </p:stCondLst>
                                  <p:childTnLst>
                                    <p:set>
                                      <p:cBhvr>
                                        <p:cTn id="17" dur="1" fill="hold">
                                          <p:stCondLst>
                                            <p:cond delay="0"/>
                                          </p:stCondLst>
                                        </p:cTn>
                                        <p:tgtEl>
                                          <p:spTgt spid="33798"/>
                                        </p:tgtEl>
                                        <p:attrNameLst>
                                          <p:attrName>style.visibility</p:attrName>
                                        </p:attrNameLst>
                                      </p:cBhvr>
                                      <p:to>
                                        <p:strVal val="visible"/>
                                      </p:to>
                                    </p:set>
                                    <p:anim calcmode="lin" valueType="num">
                                      <p:cBhvr additive="base">
                                        <p:cTn id="18" dur="250" fill="hold"/>
                                        <p:tgtEl>
                                          <p:spTgt spid="33798"/>
                                        </p:tgtEl>
                                        <p:attrNameLst>
                                          <p:attrName>ppt_x</p:attrName>
                                        </p:attrNameLst>
                                      </p:cBhvr>
                                      <p:tavLst>
                                        <p:tav tm="0">
                                          <p:val>
                                            <p:strVal val="#ppt_x"/>
                                          </p:val>
                                        </p:tav>
                                        <p:tav tm="100000">
                                          <p:val>
                                            <p:strVal val="#ppt_x"/>
                                          </p:val>
                                        </p:tav>
                                      </p:tavLst>
                                    </p:anim>
                                    <p:anim calcmode="lin" valueType="num">
                                      <p:cBhvr additive="base">
                                        <p:cTn id="19" dur="250" fill="hold"/>
                                        <p:tgtEl>
                                          <p:spTgt spid="33798"/>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2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25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iterate type="wd">
                                    <p:tmPct val="7000"/>
                                  </p:iterate>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2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25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9" fill="hold" nodeType="clickEffect">
                                  <p:stCondLst>
                                    <p:cond delay="0"/>
                                  </p:stCondLst>
                                  <p:childTnLst>
                                    <p:set>
                                      <p:cBhvr>
                                        <p:cTn id="34" dur="1" fill="hold">
                                          <p:stCondLst>
                                            <p:cond delay="0"/>
                                          </p:stCondLst>
                                        </p:cTn>
                                        <p:tgtEl>
                                          <p:spTgt spid="33800"/>
                                        </p:tgtEl>
                                        <p:attrNameLst>
                                          <p:attrName>style.visibility</p:attrName>
                                        </p:attrNameLst>
                                      </p:cBhvr>
                                      <p:to>
                                        <p:strVal val="visible"/>
                                      </p:to>
                                    </p:set>
                                    <p:anim calcmode="lin" valueType="num">
                                      <p:cBhvr additive="base">
                                        <p:cTn id="35" dur="250" fill="hold"/>
                                        <p:tgtEl>
                                          <p:spTgt spid="33800"/>
                                        </p:tgtEl>
                                        <p:attrNameLst>
                                          <p:attrName>ppt_x</p:attrName>
                                        </p:attrNameLst>
                                      </p:cBhvr>
                                      <p:tavLst>
                                        <p:tav tm="0">
                                          <p:val>
                                            <p:strVal val="0-#ppt_w/2"/>
                                          </p:val>
                                        </p:tav>
                                        <p:tav tm="100000">
                                          <p:val>
                                            <p:strVal val="#ppt_x"/>
                                          </p:val>
                                        </p:tav>
                                      </p:tavLst>
                                    </p:anim>
                                    <p:anim calcmode="lin" valueType="num">
                                      <p:cBhvr additive="base">
                                        <p:cTn id="36" dur="250" fill="hold"/>
                                        <p:tgtEl>
                                          <p:spTgt spid="338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Data </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p:txBody>
          <a:bodyPr>
            <a:normAutofit lnSpcReduction="10000"/>
          </a:bodyPr>
          <a:lstStyle/>
          <a:p>
            <a:pPr>
              <a:lnSpc>
                <a:spcPct val="115000"/>
              </a:lnSpc>
              <a:spcBef>
                <a:spcPts val="0"/>
              </a:spcBef>
              <a:buFont typeface="Wingdings" panose="05000000000000000000" pitchFamily="2" charset="2"/>
              <a:buChar char="q"/>
            </a:pP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The</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Spread data </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are from </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JP Morgan’s Emerging Market Bond Index – Global (EMBIG) database</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t>
            </a:r>
          </a:p>
          <a:p>
            <a:pPr>
              <a:lnSpc>
                <a:spcPct val="115000"/>
              </a:lnSpc>
              <a:spcBef>
                <a:spcPts val="0"/>
              </a:spcBef>
              <a:buFont typeface="Wingdings" panose="05000000000000000000" pitchFamily="2" charset="2"/>
              <a:buChar char="q"/>
            </a:pP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Democracy Index is taken from </a:t>
            </a:r>
            <a:r>
              <a:rPr lang="en-US" sz="32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Economist Intelligence Unit</a:t>
            </a: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t>
            </a:r>
          </a:p>
          <a:p>
            <a:pPr>
              <a:lnSpc>
                <a:spcPct val="115000"/>
              </a:lnSpc>
              <a:spcBef>
                <a:spcPts val="0"/>
              </a:spcBef>
              <a:buFont typeface="Wingdings" panose="05000000000000000000" pitchFamily="2" charset="2"/>
              <a:buChar char="q"/>
            </a:pP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External financing Needs is taken from </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IMF Country Reports</a:t>
            </a:r>
          </a:p>
          <a:p>
            <a:pPr>
              <a:lnSpc>
                <a:spcPct val="115000"/>
              </a:lnSpc>
              <a:spcBef>
                <a:spcPts val="0"/>
              </a:spcBef>
              <a:buFont typeface="Wingdings" panose="05000000000000000000" pitchFamily="2" charset="2"/>
              <a:buChar char="q"/>
            </a:pP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Country Ratings are taken from the </a:t>
            </a:r>
            <a:r>
              <a:rPr lang="en-US" sz="32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Global Economy.com</a:t>
            </a:r>
          </a:p>
          <a:p>
            <a:pPr>
              <a:lnSpc>
                <a:spcPct val="115000"/>
              </a:lnSpc>
              <a:spcBef>
                <a:spcPts val="0"/>
              </a:spcBef>
              <a:buFont typeface="Wingdings" panose="05000000000000000000" pitchFamily="2" charset="2"/>
              <a:buChar char="q"/>
            </a:pP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The data are yearly and cover the 2005-2020 period </a:t>
            </a:r>
            <a:r>
              <a:rPr lang="en-US" sz="3200" i="1">
                <a:solidFill>
                  <a:srgbClr val="FF66FF"/>
                </a:solidFill>
                <a:latin typeface="Calibri" panose="020F0502020204030204" pitchFamily="34" charset="0"/>
                <a:ea typeface="Times New Roman" panose="02020603050405020304" pitchFamily="18" charset="0"/>
                <a:cs typeface="Times New Roman" panose="02020603050405020304" pitchFamily="18" charset="0"/>
              </a:rPr>
              <a:t>for Türkiye </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and Hungary, 2005-2013 for Bulgaria and 2009-2020 for Croatia.</a:t>
            </a:r>
          </a:p>
          <a:p>
            <a:pPr>
              <a:lnSpc>
                <a:spcPct val="115000"/>
              </a:lnSpc>
              <a:spcBef>
                <a:spcPts val="0"/>
              </a:spcBef>
              <a:buFont typeface="Wingdings" panose="05000000000000000000" pitchFamily="2" charset="2"/>
              <a:buChar char="q"/>
            </a:pPr>
            <a:endPar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15000"/>
              </a:lnSpc>
              <a:spcBef>
                <a:spcPts val="0"/>
              </a:spcBef>
              <a:spcAft>
                <a:spcPts val="0"/>
              </a:spcAft>
              <a:buFont typeface="Wingdings" panose="05000000000000000000" pitchFamily="2" charset="2"/>
              <a:buChar char="q"/>
            </a:pPr>
            <a:endPar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15000"/>
              </a:lnSpc>
              <a:spcBef>
                <a:spcPts val="0"/>
              </a:spcBef>
              <a:spcAft>
                <a:spcPts val="0"/>
              </a:spcAft>
              <a:buFont typeface="Wingdings" panose="05000000000000000000" pitchFamily="2" charset="2"/>
              <a:buChar char="q"/>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99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iterate type="wd">
                                    <p:tmPct val="5000"/>
                                  </p:iterate>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5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iterate type="wd">
                                    <p:tmPct val="5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Data </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p:txBody>
          <a:bodyPr>
            <a:normAutofit/>
          </a:bodyPr>
          <a:lstStyle/>
          <a:p>
            <a:pPr>
              <a:lnSpc>
                <a:spcPct val="115000"/>
              </a:lnSpc>
              <a:spcBef>
                <a:spcPts val="0"/>
              </a:spcBef>
              <a:buFont typeface="Wingdings" panose="05000000000000000000" pitchFamily="2" charset="2"/>
              <a:buChar char="q"/>
            </a:pP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Ratings are </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ordinal</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numbers not </a:t>
            </a:r>
            <a:r>
              <a:rPr lang="en-US" sz="32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cardinal.</a:t>
            </a:r>
          </a:p>
          <a:p>
            <a:pPr>
              <a:lnSpc>
                <a:spcPct val="115000"/>
              </a:lnSpc>
              <a:spcBef>
                <a:spcPts val="0"/>
              </a:spcBef>
              <a:buFont typeface="Wingdings" panose="05000000000000000000" pitchFamily="2" charset="2"/>
              <a:buChar char="q"/>
            </a:pP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Instead of converting credit ratings to numerical values using a linear scale we assign a specific dummy to each rating where possible.</a:t>
            </a:r>
            <a:endPar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15000"/>
              </a:lnSpc>
              <a:spcBef>
                <a:spcPts val="0"/>
              </a:spcBef>
              <a:spcAft>
                <a:spcPts val="0"/>
              </a:spcAft>
              <a:buFont typeface="Wingdings" panose="05000000000000000000" pitchFamily="2" charset="2"/>
              <a:buChar char="q"/>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99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942975"/>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The </a:t>
            </a: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Data</a:t>
            </a:r>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dirty="0"/>
          </a:p>
        </p:txBody>
      </p:sp>
      <p:sp>
        <p:nvSpPr>
          <p:cNvPr id="5" name="TextBox 4">
            <a:extLst>
              <a:ext uri="{FF2B5EF4-FFF2-40B4-BE49-F238E27FC236}">
                <a16:creationId xmlns:a16="http://schemas.microsoft.com/office/drawing/2014/main" xmlns="" id="{0864B5FD-B5F2-480C-8911-FDC690EC15AF}"/>
              </a:ext>
            </a:extLst>
          </p:cNvPr>
          <p:cNvSpPr txBox="1"/>
          <p:nvPr/>
        </p:nvSpPr>
        <p:spPr>
          <a:xfrm>
            <a:off x="1079500" y="5501177"/>
            <a:ext cx="9791700" cy="646331"/>
          </a:xfrm>
          <a:prstGeom prst="rect">
            <a:avLst/>
          </a:prstGeom>
          <a:pattFill prst="pct5">
            <a:fgClr>
              <a:srgbClr val="FF66FF"/>
            </a:fgClr>
            <a:bgClr>
              <a:schemeClr val="bg1"/>
            </a:bgClr>
          </a:pattFill>
          <a:ln w="12700">
            <a:solidFill>
              <a:srgbClr val="0070C0"/>
            </a:solidFill>
          </a:ln>
        </p:spPr>
        <p:txBody>
          <a:bodyPr wrap="square">
            <a:spAutoFit/>
          </a:bodyPr>
          <a:lstStyle/>
          <a:p>
            <a:pPr algn="ctr" fontAlgn="b"/>
            <a:r>
              <a:rPr lang="en-US" sz="1800" b="1" i="0" u="none" strike="noStrike" dirty="0">
                <a:solidFill>
                  <a:srgbClr val="F61CCC"/>
                </a:solidFill>
                <a:effectLst/>
                <a:latin typeface="Calibri" panose="020F0502020204030204" pitchFamily="34" charset="0"/>
              </a:rPr>
              <a:t>Source Data: Spreads are from JP Morgan’s Emerging Market Bond Index – Global (EMBIG) database, Country Rating is from the Global Economy.com</a:t>
            </a:r>
          </a:p>
        </p:txBody>
      </p:sp>
      <p:graphicFrame>
        <p:nvGraphicFramePr>
          <p:cNvPr id="6" name="Chart 5">
            <a:extLst>
              <a:ext uri="{FF2B5EF4-FFF2-40B4-BE49-F238E27FC236}">
                <a16:creationId xmlns:a16="http://schemas.microsoft.com/office/drawing/2014/main" xmlns="" id="{CFA3B056-D57D-4F7B-A6F4-CB58E4DCBA92}"/>
              </a:ext>
            </a:extLst>
          </p:cNvPr>
          <p:cNvGraphicFramePr>
            <a:graphicFrameLocks noGrp="1"/>
          </p:cNvGraphicFramePr>
          <p:nvPr>
            <p:extLst>
              <p:ext uri="{D42A27DB-BD31-4B8C-83A1-F6EECF244321}">
                <p14:modId xmlns:p14="http://schemas.microsoft.com/office/powerpoint/2010/main" val="1475691143"/>
              </p:ext>
            </p:extLst>
          </p:nvPr>
        </p:nvGraphicFramePr>
        <p:xfrm>
          <a:off x="1079500" y="1168400"/>
          <a:ext cx="9791700" cy="433277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035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7" dur="29">
                                          <p:stCondLst>
                                            <p:cond delay="0"/>
                                          </p:stCondLst>
                                        </p:cTn>
                                        <p:tgtEl>
                                          <p:spTgt spid="6">
                                            <p:graphicEl>
                                              <a:chart seriesIdx="-3" categoryIdx="-3" bldStep="gridLegend"/>
                                            </p:graphicEl>
                                          </p:spTgt>
                                        </p:tgtEl>
                                      </p:cBhvr>
                                    </p:animEffect>
                                    <p:anim calcmode="lin" valueType="num">
                                      <p:cBhvr>
                                        <p:cTn id="8" dur="91" tmFilter="0,0; 0.14,0.36; 0.43,0.73; 0.71,0.91; 1.0,1.0">
                                          <p:stCondLst>
                                            <p:cond delay="0"/>
                                          </p:stCondLst>
                                        </p:cTn>
                                        <p:tgtEl>
                                          <p:spTgt spid="6">
                                            <p:graphicEl>
                                              <a:chart seriesIdx="-3" categoryIdx="-3" bldStep="gridLegend"/>
                                            </p:graphicEl>
                                          </p:spTgt>
                                        </p:tgtEl>
                                        <p:attrNameLst>
                                          <p:attrName>ppt_x</p:attrName>
                                        </p:attrNameLst>
                                      </p:cBhvr>
                                      <p:tavLst>
                                        <p:tav tm="0">
                                          <p:val>
                                            <p:strVal val="#ppt_x-0.25"/>
                                          </p:val>
                                        </p:tav>
                                        <p:tav tm="100000">
                                          <p:val>
                                            <p:strVal val="#ppt_x"/>
                                          </p:val>
                                        </p:tav>
                                      </p:tavLst>
                                    </p:anim>
                                    <p:anim calcmode="lin" valueType="num">
                                      <p:cBhvr>
                                        <p:cTn id="9" dur="33" tmFilter="0.0,0.0; 0.25,0.07; 0.50,0.2; 0.75,0.467; 1.0,1.0">
                                          <p:stCondLst>
                                            <p:cond delay="0"/>
                                          </p:stCondLst>
                                        </p:cTn>
                                        <p:tgtEl>
                                          <p:spTgt spid="6">
                                            <p:graphicEl>
                                              <a:chart seriesIdx="-3" categoryIdx="-3" bldStep="gridLegend"/>
                                            </p:graphicEl>
                                          </p:spTgt>
                                        </p:tgtEl>
                                        <p:attrNameLst>
                                          <p:attrName>ppt_y</p:attrName>
                                        </p:attrNameLst>
                                      </p:cBhvr>
                                      <p:tavLst>
                                        <p:tav tm="0" fmla="#ppt_y-sin(pi*$)/3">
                                          <p:val>
                                            <p:fltVal val="0.5"/>
                                          </p:val>
                                        </p:tav>
                                        <p:tav tm="100000">
                                          <p:val>
                                            <p:fltVal val="1"/>
                                          </p:val>
                                        </p:tav>
                                      </p:tavLst>
                                    </p:anim>
                                    <p:anim calcmode="lin" valueType="num">
                                      <p:cBhvr>
                                        <p:cTn id="10" dur="33" tmFilter="0, 0; 0.125,0.2665; 0.25,0.4; 0.375,0.465; 0.5,0.5;  0.625,0.535; 0.75,0.6; 0.875,0.7335; 1,1">
                                          <p:stCondLst>
                                            <p:cond delay="33"/>
                                          </p:stCondLst>
                                        </p:cTn>
                                        <p:tgtEl>
                                          <p:spTgt spid="6">
                                            <p:graphicEl>
                                              <a:chart seriesIdx="-3" categoryIdx="-3" bldStep="gridLegend"/>
                                            </p:graphicEl>
                                          </p:spTgt>
                                        </p:tgtEl>
                                        <p:attrNameLst>
                                          <p:attrName>ppt_y</p:attrName>
                                        </p:attrNameLst>
                                      </p:cBhvr>
                                      <p:tavLst>
                                        <p:tav tm="0" fmla="#ppt_y-sin(pi*$)/9">
                                          <p:val>
                                            <p:fltVal val="0"/>
                                          </p:val>
                                        </p:tav>
                                        <p:tav tm="100000">
                                          <p:val>
                                            <p:fltVal val="1"/>
                                          </p:val>
                                        </p:tav>
                                      </p:tavLst>
                                    </p:anim>
                                    <p:anim calcmode="lin" valueType="num">
                                      <p:cBhvr>
                                        <p:cTn id="11" dur="16" tmFilter="0, 0; 0.125,0.2665; 0.25,0.4; 0.375,0.465; 0.5,0.5;  0.625,0.535; 0.75,0.6; 0.875,0.7335; 1,1">
                                          <p:stCondLst>
                                            <p:cond delay="66"/>
                                          </p:stCondLst>
                                        </p:cTn>
                                        <p:tgtEl>
                                          <p:spTgt spid="6">
                                            <p:graphicEl>
                                              <a:chart seriesIdx="-3" categoryIdx="-3" bldStep="gridLegend"/>
                                            </p:graphicEl>
                                          </p:spTgt>
                                        </p:tgtEl>
                                        <p:attrNameLst>
                                          <p:attrName>ppt_y</p:attrName>
                                        </p:attrNameLst>
                                      </p:cBhvr>
                                      <p:tavLst>
                                        <p:tav tm="0" fmla="#ppt_y-sin(pi*$)/27">
                                          <p:val>
                                            <p:fltVal val="0"/>
                                          </p:val>
                                        </p:tav>
                                        <p:tav tm="100000">
                                          <p:val>
                                            <p:fltVal val="1"/>
                                          </p:val>
                                        </p:tav>
                                      </p:tavLst>
                                    </p:anim>
                                    <p:anim calcmode="lin" valueType="num">
                                      <p:cBhvr>
                                        <p:cTn id="12" dur="8" tmFilter="0, 0; 0.125,0.2665; 0.25,0.4; 0.375,0.465; 0.5,0.5;  0.625,0.535; 0.75,0.6; 0.875,0.7335; 1,1">
                                          <p:stCondLst>
                                            <p:cond delay="83"/>
                                          </p:stCondLst>
                                        </p:cTn>
                                        <p:tgtEl>
                                          <p:spTgt spid="6">
                                            <p:graphicEl>
                                              <a:chart seriesIdx="-3" categoryIdx="-3" bldStep="gridLegend"/>
                                            </p:graphicEl>
                                          </p:spTgt>
                                        </p:tgtEl>
                                        <p:attrNameLst>
                                          <p:attrName>ppt_y</p:attrName>
                                        </p:attrNameLst>
                                      </p:cBhvr>
                                      <p:tavLst>
                                        <p:tav tm="0" fmla="#ppt_y-sin(pi*$)/81">
                                          <p:val>
                                            <p:fltVal val="0"/>
                                          </p:val>
                                        </p:tav>
                                        <p:tav tm="100000">
                                          <p:val>
                                            <p:fltVal val="1"/>
                                          </p:val>
                                        </p:tav>
                                      </p:tavLst>
                                    </p:anim>
                                    <p:animScale>
                                      <p:cBhvr>
                                        <p:cTn id="13" dur="1">
                                          <p:stCondLst>
                                            <p:cond delay="32"/>
                                          </p:stCondLst>
                                        </p:cTn>
                                        <p:tgtEl>
                                          <p:spTgt spid="6">
                                            <p:graphicEl>
                                              <a:chart seriesIdx="-3" categoryIdx="-3" bldStep="gridLegend"/>
                                            </p:graphicEl>
                                          </p:spTgt>
                                        </p:tgtEl>
                                      </p:cBhvr>
                                      <p:to x="100000" y="60000"/>
                                    </p:animScale>
                                    <p:animScale>
                                      <p:cBhvr>
                                        <p:cTn id="14" dur="8" decel="50000">
                                          <p:stCondLst>
                                            <p:cond delay="34"/>
                                          </p:stCondLst>
                                        </p:cTn>
                                        <p:tgtEl>
                                          <p:spTgt spid="6">
                                            <p:graphicEl>
                                              <a:chart seriesIdx="-3" categoryIdx="-3" bldStep="gridLegend"/>
                                            </p:graphicEl>
                                          </p:spTgt>
                                        </p:tgtEl>
                                      </p:cBhvr>
                                      <p:to x="100000" y="100000"/>
                                    </p:animScale>
                                    <p:animScale>
                                      <p:cBhvr>
                                        <p:cTn id="15" dur="1">
                                          <p:stCondLst>
                                            <p:cond delay="66"/>
                                          </p:stCondLst>
                                        </p:cTn>
                                        <p:tgtEl>
                                          <p:spTgt spid="6">
                                            <p:graphicEl>
                                              <a:chart seriesIdx="-3" categoryIdx="-3" bldStep="gridLegend"/>
                                            </p:graphicEl>
                                          </p:spTgt>
                                        </p:tgtEl>
                                      </p:cBhvr>
                                      <p:to x="100000" y="80000"/>
                                    </p:animScale>
                                    <p:animScale>
                                      <p:cBhvr>
                                        <p:cTn id="16" dur="8" decel="50000">
                                          <p:stCondLst>
                                            <p:cond delay="67"/>
                                          </p:stCondLst>
                                        </p:cTn>
                                        <p:tgtEl>
                                          <p:spTgt spid="6">
                                            <p:graphicEl>
                                              <a:chart seriesIdx="-3" categoryIdx="-3" bldStep="gridLegend"/>
                                            </p:graphicEl>
                                          </p:spTgt>
                                        </p:tgtEl>
                                      </p:cBhvr>
                                      <p:to x="100000" y="100000"/>
                                    </p:animScale>
                                    <p:animScale>
                                      <p:cBhvr>
                                        <p:cTn id="17" dur="1">
                                          <p:stCondLst>
                                            <p:cond delay="82"/>
                                          </p:stCondLst>
                                        </p:cTn>
                                        <p:tgtEl>
                                          <p:spTgt spid="6">
                                            <p:graphicEl>
                                              <a:chart seriesIdx="-3" categoryIdx="-3" bldStep="gridLegend"/>
                                            </p:graphicEl>
                                          </p:spTgt>
                                        </p:tgtEl>
                                      </p:cBhvr>
                                      <p:to x="100000" y="90000"/>
                                    </p:animScale>
                                    <p:animScale>
                                      <p:cBhvr>
                                        <p:cTn id="18" dur="8" decel="50000">
                                          <p:stCondLst>
                                            <p:cond delay="83"/>
                                          </p:stCondLst>
                                        </p:cTn>
                                        <p:tgtEl>
                                          <p:spTgt spid="6">
                                            <p:graphicEl>
                                              <a:chart seriesIdx="-3" categoryIdx="-3" bldStep="gridLegend"/>
                                            </p:graphicEl>
                                          </p:spTgt>
                                        </p:tgtEl>
                                      </p:cBhvr>
                                      <p:to x="100000" y="100000"/>
                                    </p:animScale>
                                    <p:animScale>
                                      <p:cBhvr>
                                        <p:cTn id="19" dur="1">
                                          <p:stCondLst>
                                            <p:cond delay="90"/>
                                          </p:stCondLst>
                                        </p:cTn>
                                        <p:tgtEl>
                                          <p:spTgt spid="6">
                                            <p:graphicEl>
                                              <a:chart seriesIdx="-3" categoryIdx="-3" bldStep="gridLegend"/>
                                            </p:graphicEl>
                                          </p:spTgt>
                                        </p:tgtEl>
                                      </p:cBhvr>
                                      <p:to x="100000" y="95000"/>
                                    </p:animScale>
                                    <p:animScale>
                                      <p:cBhvr>
                                        <p:cTn id="20" dur="8" decel="50000">
                                          <p:stCondLst>
                                            <p:cond delay="92"/>
                                          </p:stCondLst>
                                        </p:cTn>
                                        <p:tgtEl>
                                          <p:spTgt spid="6">
                                            <p:graphicEl>
                                              <a:chart seriesIdx="-3" categoryIdx="-3" bldStep="gridLegend"/>
                                            </p:graphic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graphicEl>
                                              <a:chart seriesIdx="0" categoryIdx="0" bldStep="ptInCategory"/>
                                            </p:graphicEl>
                                          </p:spTgt>
                                        </p:tgtEl>
                                        <p:attrNameLst>
                                          <p:attrName>style.visibility</p:attrName>
                                        </p:attrNameLst>
                                      </p:cBhvr>
                                      <p:to>
                                        <p:strVal val="visible"/>
                                      </p:to>
                                    </p:set>
                                    <p:animEffect transition="in" filter="wipe(down)">
                                      <p:cBhvr>
                                        <p:cTn id="25" dur="29">
                                          <p:stCondLst>
                                            <p:cond delay="0"/>
                                          </p:stCondLst>
                                        </p:cTn>
                                        <p:tgtEl>
                                          <p:spTgt spid="6">
                                            <p:graphicEl>
                                              <a:chart seriesIdx="0" categoryIdx="0" bldStep="ptInCategory"/>
                                            </p:graphicEl>
                                          </p:spTgt>
                                        </p:tgtEl>
                                      </p:cBhvr>
                                    </p:animEffect>
                                    <p:anim calcmode="lin" valueType="num">
                                      <p:cBhvr>
                                        <p:cTn id="26" dur="91" tmFilter="0,0; 0.14,0.36; 0.43,0.73; 0.71,0.91; 1.0,1.0">
                                          <p:stCondLst>
                                            <p:cond delay="0"/>
                                          </p:stCondLst>
                                        </p:cTn>
                                        <p:tgtEl>
                                          <p:spTgt spid="6">
                                            <p:graphicEl>
                                              <a:chart seriesIdx="0" categoryIdx="0" bldStep="ptInCategory"/>
                                            </p:graphicEl>
                                          </p:spTgt>
                                        </p:tgtEl>
                                        <p:attrNameLst>
                                          <p:attrName>ppt_x</p:attrName>
                                        </p:attrNameLst>
                                      </p:cBhvr>
                                      <p:tavLst>
                                        <p:tav tm="0">
                                          <p:val>
                                            <p:strVal val="#ppt_x-0.25"/>
                                          </p:val>
                                        </p:tav>
                                        <p:tav tm="100000">
                                          <p:val>
                                            <p:strVal val="#ppt_x"/>
                                          </p:val>
                                        </p:tav>
                                      </p:tavLst>
                                    </p:anim>
                                    <p:anim calcmode="lin" valueType="num">
                                      <p:cBhvr>
                                        <p:cTn id="27" dur="33" tmFilter="0.0,0.0; 0.25,0.07; 0.50,0.2; 0.75,0.467; 1.0,1.0">
                                          <p:stCondLst>
                                            <p:cond delay="0"/>
                                          </p:stCondLst>
                                        </p:cTn>
                                        <p:tgtEl>
                                          <p:spTgt spid="6">
                                            <p:graphicEl>
                                              <a:chart seriesIdx="0" categoryIdx="0" bldStep="ptInCategory"/>
                                            </p:graphicEl>
                                          </p:spTgt>
                                        </p:tgtEl>
                                        <p:attrNameLst>
                                          <p:attrName>ppt_y</p:attrName>
                                        </p:attrNameLst>
                                      </p:cBhvr>
                                      <p:tavLst>
                                        <p:tav tm="0" fmla="#ppt_y-sin(pi*$)/3">
                                          <p:val>
                                            <p:fltVal val="0.5"/>
                                          </p:val>
                                        </p:tav>
                                        <p:tav tm="100000">
                                          <p:val>
                                            <p:fltVal val="1"/>
                                          </p:val>
                                        </p:tav>
                                      </p:tavLst>
                                    </p:anim>
                                    <p:anim calcmode="lin" valueType="num">
                                      <p:cBhvr>
                                        <p:cTn id="28" dur="33" tmFilter="0, 0; 0.125,0.2665; 0.25,0.4; 0.375,0.465; 0.5,0.5;  0.625,0.535; 0.75,0.6; 0.875,0.7335; 1,1">
                                          <p:stCondLst>
                                            <p:cond delay="33"/>
                                          </p:stCondLst>
                                        </p:cTn>
                                        <p:tgtEl>
                                          <p:spTgt spid="6">
                                            <p:graphicEl>
                                              <a:chart seriesIdx="0" categoryIdx="0" bldStep="ptInCategory"/>
                                            </p:graphicEl>
                                          </p:spTgt>
                                        </p:tgtEl>
                                        <p:attrNameLst>
                                          <p:attrName>ppt_y</p:attrName>
                                        </p:attrNameLst>
                                      </p:cBhvr>
                                      <p:tavLst>
                                        <p:tav tm="0" fmla="#ppt_y-sin(pi*$)/9">
                                          <p:val>
                                            <p:fltVal val="0"/>
                                          </p:val>
                                        </p:tav>
                                        <p:tav tm="100000">
                                          <p:val>
                                            <p:fltVal val="1"/>
                                          </p:val>
                                        </p:tav>
                                      </p:tavLst>
                                    </p:anim>
                                    <p:anim calcmode="lin" valueType="num">
                                      <p:cBhvr>
                                        <p:cTn id="29" dur="16" tmFilter="0, 0; 0.125,0.2665; 0.25,0.4; 0.375,0.465; 0.5,0.5;  0.625,0.535; 0.75,0.6; 0.875,0.7335; 1,1">
                                          <p:stCondLst>
                                            <p:cond delay="66"/>
                                          </p:stCondLst>
                                        </p:cTn>
                                        <p:tgtEl>
                                          <p:spTgt spid="6">
                                            <p:graphicEl>
                                              <a:chart seriesIdx="0" categoryIdx="0" bldStep="ptInCategory"/>
                                            </p:graphicEl>
                                          </p:spTgt>
                                        </p:tgtEl>
                                        <p:attrNameLst>
                                          <p:attrName>ppt_y</p:attrName>
                                        </p:attrNameLst>
                                      </p:cBhvr>
                                      <p:tavLst>
                                        <p:tav tm="0" fmla="#ppt_y-sin(pi*$)/27">
                                          <p:val>
                                            <p:fltVal val="0"/>
                                          </p:val>
                                        </p:tav>
                                        <p:tav tm="100000">
                                          <p:val>
                                            <p:fltVal val="1"/>
                                          </p:val>
                                        </p:tav>
                                      </p:tavLst>
                                    </p:anim>
                                    <p:anim calcmode="lin" valueType="num">
                                      <p:cBhvr>
                                        <p:cTn id="30" dur="8" tmFilter="0, 0; 0.125,0.2665; 0.25,0.4; 0.375,0.465; 0.5,0.5;  0.625,0.535; 0.75,0.6; 0.875,0.7335; 1,1">
                                          <p:stCondLst>
                                            <p:cond delay="83"/>
                                          </p:stCondLst>
                                        </p:cTn>
                                        <p:tgtEl>
                                          <p:spTgt spid="6">
                                            <p:graphicEl>
                                              <a:chart seriesIdx="0" categoryIdx="0" bldStep="ptInCategory"/>
                                            </p:graphicEl>
                                          </p:spTgt>
                                        </p:tgtEl>
                                        <p:attrNameLst>
                                          <p:attrName>ppt_y</p:attrName>
                                        </p:attrNameLst>
                                      </p:cBhvr>
                                      <p:tavLst>
                                        <p:tav tm="0" fmla="#ppt_y-sin(pi*$)/81">
                                          <p:val>
                                            <p:fltVal val="0"/>
                                          </p:val>
                                        </p:tav>
                                        <p:tav tm="100000">
                                          <p:val>
                                            <p:fltVal val="1"/>
                                          </p:val>
                                        </p:tav>
                                      </p:tavLst>
                                    </p:anim>
                                    <p:animScale>
                                      <p:cBhvr>
                                        <p:cTn id="31" dur="1">
                                          <p:stCondLst>
                                            <p:cond delay="32"/>
                                          </p:stCondLst>
                                        </p:cTn>
                                        <p:tgtEl>
                                          <p:spTgt spid="6">
                                            <p:graphicEl>
                                              <a:chart seriesIdx="0" categoryIdx="0" bldStep="ptInCategory"/>
                                            </p:graphicEl>
                                          </p:spTgt>
                                        </p:tgtEl>
                                      </p:cBhvr>
                                      <p:to x="100000" y="60000"/>
                                    </p:animScale>
                                    <p:animScale>
                                      <p:cBhvr>
                                        <p:cTn id="32" dur="8" decel="50000">
                                          <p:stCondLst>
                                            <p:cond delay="34"/>
                                          </p:stCondLst>
                                        </p:cTn>
                                        <p:tgtEl>
                                          <p:spTgt spid="6">
                                            <p:graphicEl>
                                              <a:chart seriesIdx="0" categoryIdx="0" bldStep="ptInCategory"/>
                                            </p:graphicEl>
                                          </p:spTgt>
                                        </p:tgtEl>
                                      </p:cBhvr>
                                      <p:to x="100000" y="100000"/>
                                    </p:animScale>
                                    <p:animScale>
                                      <p:cBhvr>
                                        <p:cTn id="33" dur="1">
                                          <p:stCondLst>
                                            <p:cond delay="66"/>
                                          </p:stCondLst>
                                        </p:cTn>
                                        <p:tgtEl>
                                          <p:spTgt spid="6">
                                            <p:graphicEl>
                                              <a:chart seriesIdx="0" categoryIdx="0" bldStep="ptInCategory"/>
                                            </p:graphicEl>
                                          </p:spTgt>
                                        </p:tgtEl>
                                      </p:cBhvr>
                                      <p:to x="100000" y="80000"/>
                                    </p:animScale>
                                    <p:animScale>
                                      <p:cBhvr>
                                        <p:cTn id="34" dur="8" decel="50000">
                                          <p:stCondLst>
                                            <p:cond delay="67"/>
                                          </p:stCondLst>
                                        </p:cTn>
                                        <p:tgtEl>
                                          <p:spTgt spid="6">
                                            <p:graphicEl>
                                              <a:chart seriesIdx="0" categoryIdx="0" bldStep="ptInCategory"/>
                                            </p:graphicEl>
                                          </p:spTgt>
                                        </p:tgtEl>
                                      </p:cBhvr>
                                      <p:to x="100000" y="100000"/>
                                    </p:animScale>
                                    <p:animScale>
                                      <p:cBhvr>
                                        <p:cTn id="35" dur="1">
                                          <p:stCondLst>
                                            <p:cond delay="82"/>
                                          </p:stCondLst>
                                        </p:cTn>
                                        <p:tgtEl>
                                          <p:spTgt spid="6">
                                            <p:graphicEl>
                                              <a:chart seriesIdx="0" categoryIdx="0" bldStep="ptInCategory"/>
                                            </p:graphicEl>
                                          </p:spTgt>
                                        </p:tgtEl>
                                      </p:cBhvr>
                                      <p:to x="100000" y="90000"/>
                                    </p:animScale>
                                    <p:animScale>
                                      <p:cBhvr>
                                        <p:cTn id="36" dur="8" decel="50000">
                                          <p:stCondLst>
                                            <p:cond delay="83"/>
                                          </p:stCondLst>
                                        </p:cTn>
                                        <p:tgtEl>
                                          <p:spTgt spid="6">
                                            <p:graphicEl>
                                              <a:chart seriesIdx="0" categoryIdx="0" bldStep="ptInCategory"/>
                                            </p:graphicEl>
                                          </p:spTgt>
                                        </p:tgtEl>
                                      </p:cBhvr>
                                      <p:to x="100000" y="100000"/>
                                    </p:animScale>
                                    <p:animScale>
                                      <p:cBhvr>
                                        <p:cTn id="37" dur="1">
                                          <p:stCondLst>
                                            <p:cond delay="90"/>
                                          </p:stCondLst>
                                        </p:cTn>
                                        <p:tgtEl>
                                          <p:spTgt spid="6">
                                            <p:graphicEl>
                                              <a:chart seriesIdx="0" categoryIdx="0" bldStep="ptInCategory"/>
                                            </p:graphicEl>
                                          </p:spTgt>
                                        </p:tgtEl>
                                      </p:cBhvr>
                                      <p:to x="100000" y="95000"/>
                                    </p:animScale>
                                    <p:animScale>
                                      <p:cBhvr>
                                        <p:cTn id="38" dur="8" decel="50000">
                                          <p:stCondLst>
                                            <p:cond delay="92"/>
                                          </p:stCondLst>
                                        </p:cTn>
                                        <p:tgtEl>
                                          <p:spTgt spid="6">
                                            <p:graphicEl>
                                              <a:chart seriesIdx="0" categoryIdx="0" bldStep="ptInCategory"/>
                                            </p:graphicEl>
                                          </p:spTgt>
                                        </p:tgtEl>
                                      </p:cBhvr>
                                      <p:to x="100000" y="100000"/>
                                    </p:animScale>
                                  </p:childTnLst>
                                </p:cTn>
                              </p:par>
                            </p:childTnLst>
                          </p:cTn>
                        </p:par>
                        <p:par>
                          <p:cTn id="39" fill="hold">
                            <p:stCondLst>
                              <p:cond delay="100"/>
                            </p:stCondLst>
                            <p:childTnLst>
                              <p:par>
                                <p:cTn id="40" presetID="26" presetClass="entr" presetSubtype="0" fill="hold" grpId="0" nodeType="afterEffect">
                                  <p:stCondLst>
                                    <p:cond delay="0"/>
                                  </p:stCondLst>
                                  <p:childTnLst>
                                    <p:set>
                                      <p:cBhvr>
                                        <p:cTn id="41" dur="1" fill="hold">
                                          <p:stCondLst>
                                            <p:cond delay="0"/>
                                          </p:stCondLst>
                                        </p:cTn>
                                        <p:tgtEl>
                                          <p:spTgt spid="6">
                                            <p:graphicEl>
                                              <a:chart seriesIdx="1" categoryIdx="0" bldStep="ptInCategory"/>
                                            </p:graphicEl>
                                          </p:spTgt>
                                        </p:tgtEl>
                                        <p:attrNameLst>
                                          <p:attrName>style.visibility</p:attrName>
                                        </p:attrNameLst>
                                      </p:cBhvr>
                                      <p:to>
                                        <p:strVal val="visible"/>
                                      </p:to>
                                    </p:set>
                                    <p:animEffect transition="in" filter="wipe(down)">
                                      <p:cBhvr>
                                        <p:cTn id="42" dur="29">
                                          <p:stCondLst>
                                            <p:cond delay="0"/>
                                          </p:stCondLst>
                                        </p:cTn>
                                        <p:tgtEl>
                                          <p:spTgt spid="6">
                                            <p:graphicEl>
                                              <a:chart seriesIdx="1" categoryIdx="0" bldStep="ptInCategory"/>
                                            </p:graphicEl>
                                          </p:spTgt>
                                        </p:tgtEl>
                                      </p:cBhvr>
                                    </p:animEffect>
                                    <p:anim calcmode="lin" valueType="num">
                                      <p:cBhvr>
                                        <p:cTn id="43" dur="91" tmFilter="0,0; 0.14,0.36; 0.43,0.73; 0.71,0.91; 1.0,1.0">
                                          <p:stCondLst>
                                            <p:cond delay="0"/>
                                          </p:stCondLst>
                                        </p:cTn>
                                        <p:tgtEl>
                                          <p:spTgt spid="6">
                                            <p:graphicEl>
                                              <a:chart seriesIdx="1" categoryIdx="0" bldStep="ptInCategory"/>
                                            </p:graphicEl>
                                          </p:spTgt>
                                        </p:tgtEl>
                                        <p:attrNameLst>
                                          <p:attrName>ppt_x</p:attrName>
                                        </p:attrNameLst>
                                      </p:cBhvr>
                                      <p:tavLst>
                                        <p:tav tm="0">
                                          <p:val>
                                            <p:strVal val="#ppt_x-0.25"/>
                                          </p:val>
                                        </p:tav>
                                        <p:tav tm="100000">
                                          <p:val>
                                            <p:strVal val="#ppt_x"/>
                                          </p:val>
                                        </p:tav>
                                      </p:tavLst>
                                    </p:anim>
                                    <p:anim calcmode="lin" valueType="num">
                                      <p:cBhvr>
                                        <p:cTn id="44" dur="33" tmFilter="0.0,0.0; 0.25,0.07; 0.50,0.2; 0.75,0.467; 1.0,1.0">
                                          <p:stCondLst>
                                            <p:cond delay="0"/>
                                          </p:stCondLst>
                                        </p:cTn>
                                        <p:tgtEl>
                                          <p:spTgt spid="6">
                                            <p:graphicEl>
                                              <a:chart seriesIdx="1" categoryIdx="0" bldStep="ptInCategory"/>
                                            </p:graphicEl>
                                          </p:spTgt>
                                        </p:tgtEl>
                                        <p:attrNameLst>
                                          <p:attrName>ppt_y</p:attrName>
                                        </p:attrNameLst>
                                      </p:cBhvr>
                                      <p:tavLst>
                                        <p:tav tm="0" fmla="#ppt_y-sin(pi*$)/3">
                                          <p:val>
                                            <p:fltVal val="0.5"/>
                                          </p:val>
                                        </p:tav>
                                        <p:tav tm="100000">
                                          <p:val>
                                            <p:fltVal val="1"/>
                                          </p:val>
                                        </p:tav>
                                      </p:tavLst>
                                    </p:anim>
                                    <p:anim calcmode="lin" valueType="num">
                                      <p:cBhvr>
                                        <p:cTn id="45" dur="33" tmFilter="0, 0; 0.125,0.2665; 0.25,0.4; 0.375,0.465; 0.5,0.5;  0.625,0.535; 0.75,0.6; 0.875,0.7335; 1,1">
                                          <p:stCondLst>
                                            <p:cond delay="33"/>
                                          </p:stCondLst>
                                        </p:cTn>
                                        <p:tgtEl>
                                          <p:spTgt spid="6">
                                            <p:graphicEl>
                                              <a:chart seriesIdx="1" categoryIdx="0" bldStep="ptInCategory"/>
                                            </p:graphicEl>
                                          </p:spTgt>
                                        </p:tgtEl>
                                        <p:attrNameLst>
                                          <p:attrName>ppt_y</p:attrName>
                                        </p:attrNameLst>
                                      </p:cBhvr>
                                      <p:tavLst>
                                        <p:tav tm="0" fmla="#ppt_y-sin(pi*$)/9">
                                          <p:val>
                                            <p:fltVal val="0"/>
                                          </p:val>
                                        </p:tav>
                                        <p:tav tm="100000">
                                          <p:val>
                                            <p:fltVal val="1"/>
                                          </p:val>
                                        </p:tav>
                                      </p:tavLst>
                                    </p:anim>
                                    <p:anim calcmode="lin" valueType="num">
                                      <p:cBhvr>
                                        <p:cTn id="46" dur="16" tmFilter="0, 0; 0.125,0.2665; 0.25,0.4; 0.375,0.465; 0.5,0.5;  0.625,0.535; 0.75,0.6; 0.875,0.7335; 1,1">
                                          <p:stCondLst>
                                            <p:cond delay="66"/>
                                          </p:stCondLst>
                                        </p:cTn>
                                        <p:tgtEl>
                                          <p:spTgt spid="6">
                                            <p:graphicEl>
                                              <a:chart seriesIdx="1" categoryIdx="0" bldStep="ptInCategory"/>
                                            </p:graphicEl>
                                          </p:spTgt>
                                        </p:tgtEl>
                                        <p:attrNameLst>
                                          <p:attrName>ppt_y</p:attrName>
                                        </p:attrNameLst>
                                      </p:cBhvr>
                                      <p:tavLst>
                                        <p:tav tm="0" fmla="#ppt_y-sin(pi*$)/27">
                                          <p:val>
                                            <p:fltVal val="0"/>
                                          </p:val>
                                        </p:tav>
                                        <p:tav tm="100000">
                                          <p:val>
                                            <p:fltVal val="1"/>
                                          </p:val>
                                        </p:tav>
                                      </p:tavLst>
                                    </p:anim>
                                    <p:anim calcmode="lin" valueType="num">
                                      <p:cBhvr>
                                        <p:cTn id="47" dur="8" tmFilter="0, 0; 0.125,0.2665; 0.25,0.4; 0.375,0.465; 0.5,0.5;  0.625,0.535; 0.75,0.6; 0.875,0.7335; 1,1">
                                          <p:stCondLst>
                                            <p:cond delay="83"/>
                                          </p:stCondLst>
                                        </p:cTn>
                                        <p:tgtEl>
                                          <p:spTgt spid="6">
                                            <p:graphicEl>
                                              <a:chart seriesIdx="1" categoryIdx="0" bldStep="ptInCategory"/>
                                            </p:graphicEl>
                                          </p:spTgt>
                                        </p:tgtEl>
                                        <p:attrNameLst>
                                          <p:attrName>ppt_y</p:attrName>
                                        </p:attrNameLst>
                                      </p:cBhvr>
                                      <p:tavLst>
                                        <p:tav tm="0" fmla="#ppt_y-sin(pi*$)/81">
                                          <p:val>
                                            <p:fltVal val="0"/>
                                          </p:val>
                                        </p:tav>
                                        <p:tav tm="100000">
                                          <p:val>
                                            <p:fltVal val="1"/>
                                          </p:val>
                                        </p:tav>
                                      </p:tavLst>
                                    </p:anim>
                                    <p:animScale>
                                      <p:cBhvr>
                                        <p:cTn id="48" dur="1">
                                          <p:stCondLst>
                                            <p:cond delay="32"/>
                                          </p:stCondLst>
                                        </p:cTn>
                                        <p:tgtEl>
                                          <p:spTgt spid="6">
                                            <p:graphicEl>
                                              <a:chart seriesIdx="1" categoryIdx="0" bldStep="ptInCategory"/>
                                            </p:graphicEl>
                                          </p:spTgt>
                                        </p:tgtEl>
                                      </p:cBhvr>
                                      <p:to x="100000" y="60000"/>
                                    </p:animScale>
                                    <p:animScale>
                                      <p:cBhvr>
                                        <p:cTn id="49" dur="8" decel="50000">
                                          <p:stCondLst>
                                            <p:cond delay="34"/>
                                          </p:stCondLst>
                                        </p:cTn>
                                        <p:tgtEl>
                                          <p:spTgt spid="6">
                                            <p:graphicEl>
                                              <a:chart seriesIdx="1" categoryIdx="0" bldStep="ptInCategory"/>
                                            </p:graphicEl>
                                          </p:spTgt>
                                        </p:tgtEl>
                                      </p:cBhvr>
                                      <p:to x="100000" y="100000"/>
                                    </p:animScale>
                                    <p:animScale>
                                      <p:cBhvr>
                                        <p:cTn id="50" dur="1">
                                          <p:stCondLst>
                                            <p:cond delay="66"/>
                                          </p:stCondLst>
                                        </p:cTn>
                                        <p:tgtEl>
                                          <p:spTgt spid="6">
                                            <p:graphicEl>
                                              <a:chart seriesIdx="1" categoryIdx="0" bldStep="ptInCategory"/>
                                            </p:graphicEl>
                                          </p:spTgt>
                                        </p:tgtEl>
                                      </p:cBhvr>
                                      <p:to x="100000" y="80000"/>
                                    </p:animScale>
                                    <p:animScale>
                                      <p:cBhvr>
                                        <p:cTn id="51" dur="8" decel="50000">
                                          <p:stCondLst>
                                            <p:cond delay="67"/>
                                          </p:stCondLst>
                                        </p:cTn>
                                        <p:tgtEl>
                                          <p:spTgt spid="6">
                                            <p:graphicEl>
                                              <a:chart seriesIdx="1" categoryIdx="0" bldStep="ptInCategory"/>
                                            </p:graphicEl>
                                          </p:spTgt>
                                        </p:tgtEl>
                                      </p:cBhvr>
                                      <p:to x="100000" y="100000"/>
                                    </p:animScale>
                                    <p:animScale>
                                      <p:cBhvr>
                                        <p:cTn id="52" dur="1">
                                          <p:stCondLst>
                                            <p:cond delay="82"/>
                                          </p:stCondLst>
                                        </p:cTn>
                                        <p:tgtEl>
                                          <p:spTgt spid="6">
                                            <p:graphicEl>
                                              <a:chart seriesIdx="1" categoryIdx="0" bldStep="ptInCategory"/>
                                            </p:graphicEl>
                                          </p:spTgt>
                                        </p:tgtEl>
                                      </p:cBhvr>
                                      <p:to x="100000" y="90000"/>
                                    </p:animScale>
                                    <p:animScale>
                                      <p:cBhvr>
                                        <p:cTn id="53" dur="8" decel="50000">
                                          <p:stCondLst>
                                            <p:cond delay="83"/>
                                          </p:stCondLst>
                                        </p:cTn>
                                        <p:tgtEl>
                                          <p:spTgt spid="6">
                                            <p:graphicEl>
                                              <a:chart seriesIdx="1" categoryIdx="0" bldStep="ptInCategory"/>
                                            </p:graphicEl>
                                          </p:spTgt>
                                        </p:tgtEl>
                                      </p:cBhvr>
                                      <p:to x="100000" y="100000"/>
                                    </p:animScale>
                                    <p:animScale>
                                      <p:cBhvr>
                                        <p:cTn id="54" dur="1">
                                          <p:stCondLst>
                                            <p:cond delay="90"/>
                                          </p:stCondLst>
                                        </p:cTn>
                                        <p:tgtEl>
                                          <p:spTgt spid="6">
                                            <p:graphicEl>
                                              <a:chart seriesIdx="1" categoryIdx="0" bldStep="ptInCategory"/>
                                            </p:graphicEl>
                                          </p:spTgt>
                                        </p:tgtEl>
                                      </p:cBhvr>
                                      <p:to x="100000" y="95000"/>
                                    </p:animScale>
                                    <p:animScale>
                                      <p:cBhvr>
                                        <p:cTn id="55" dur="8" decel="50000">
                                          <p:stCondLst>
                                            <p:cond delay="92"/>
                                          </p:stCondLst>
                                        </p:cTn>
                                        <p:tgtEl>
                                          <p:spTgt spid="6">
                                            <p:graphicEl>
                                              <a:chart seriesIdx="1" categoryIdx="0" bldStep="ptInCategory"/>
                                            </p:graphicEl>
                                          </p:spTgt>
                                        </p:tgtEl>
                                      </p:cBhvr>
                                      <p:to x="100000" y="100000"/>
                                    </p:animScale>
                                  </p:childTnLst>
                                </p:cTn>
                              </p:par>
                            </p:childTnLst>
                          </p:cTn>
                        </p:par>
                        <p:par>
                          <p:cTn id="56" fill="hold">
                            <p:stCondLst>
                              <p:cond delay="200"/>
                            </p:stCondLst>
                            <p:childTnLst>
                              <p:par>
                                <p:cTn id="57" presetID="26" presetClass="entr" presetSubtype="0" fill="hold" grpId="0" nodeType="afterEffect">
                                  <p:stCondLst>
                                    <p:cond delay="0"/>
                                  </p:stCondLst>
                                  <p:childTnLst>
                                    <p:set>
                                      <p:cBhvr>
                                        <p:cTn id="58" dur="1" fill="hold">
                                          <p:stCondLst>
                                            <p:cond delay="0"/>
                                          </p:stCondLst>
                                        </p:cTn>
                                        <p:tgtEl>
                                          <p:spTgt spid="6">
                                            <p:graphicEl>
                                              <a:chart seriesIdx="0" categoryIdx="1" bldStep="ptInCategory"/>
                                            </p:graphicEl>
                                          </p:spTgt>
                                        </p:tgtEl>
                                        <p:attrNameLst>
                                          <p:attrName>style.visibility</p:attrName>
                                        </p:attrNameLst>
                                      </p:cBhvr>
                                      <p:to>
                                        <p:strVal val="visible"/>
                                      </p:to>
                                    </p:set>
                                    <p:animEffect transition="in" filter="wipe(down)">
                                      <p:cBhvr>
                                        <p:cTn id="59" dur="29">
                                          <p:stCondLst>
                                            <p:cond delay="0"/>
                                          </p:stCondLst>
                                        </p:cTn>
                                        <p:tgtEl>
                                          <p:spTgt spid="6">
                                            <p:graphicEl>
                                              <a:chart seriesIdx="0" categoryIdx="1" bldStep="ptInCategory"/>
                                            </p:graphicEl>
                                          </p:spTgt>
                                        </p:tgtEl>
                                      </p:cBhvr>
                                    </p:animEffect>
                                    <p:anim calcmode="lin" valueType="num">
                                      <p:cBhvr>
                                        <p:cTn id="60" dur="91" tmFilter="0,0; 0.14,0.36; 0.43,0.73; 0.71,0.91; 1.0,1.0">
                                          <p:stCondLst>
                                            <p:cond delay="0"/>
                                          </p:stCondLst>
                                        </p:cTn>
                                        <p:tgtEl>
                                          <p:spTgt spid="6">
                                            <p:graphicEl>
                                              <a:chart seriesIdx="0" categoryIdx="1" bldStep="ptInCategory"/>
                                            </p:graphicEl>
                                          </p:spTgt>
                                        </p:tgtEl>
                                        <p:attrNameLst>
                                          <p:attrName>ppt_x</p:attrName>
                                        </p:attrNameLst>
                                      </p:cBhvr>
                                      <p:tavLst>
                                        <p:tav tm="0">
                                          <p:val>
                                            <p:strVal val="#ppt_x-0.25"/>
                                          </p:val>
                                        </p:tav>
                                        <p:tav tm="100000">
                                          <p:val>
                                            <p:strVal val="#ppt_x"/>
                                          </p:val>
                                        </p:tav>
                                      </p:tavLst>
                                    </p:anim>
                                    <p:anim calcmode="lin" valueType="num">
                                      <p:cBhvr>
                                        <p:cTn id="61" dur="33" tmFilter="0.0,0.0; 0.25,0.07; 0.50,0.2; 0.75,0.467; 1.0,1.0">
                                          <p:stCondLst>
                                            <p:cond delay="0"/>
                                          </p:stCondLst>
                                        </p:cTn>
                                        <p:tgtEl>
                                          <p:spTgt spid="6">
                                            <p:graphicEl>
                                              <a:chart seriesIdx="0" categoryIdx="1" bldStep="ptInCategory"/>
                                            </p:graphicEl>
                                          </p:spTgt>
                                        </p:tgtEl>
                                        <p:attrNameLst>
                                          <p:attrName>ppt_y</p:attrName>
                                        </p:attrNameLst>
                                      </p:cBhvr>
                                      <p:tavLst>
                                        <p:tav tm="0" fmla="#ppt_y-sin(pi*$)/3">
                                          <p:val>
                                            <p:fltVal val="0.5"/>
                                          </p:val>
                                        </p:tav>
                                        <p:tav tm="100000">
                                          <p:val>
                                            <p:fltVal val="1"/>
                                          </p:val>
                                        </p:tav>
                                      </p:tavLst>
                                    </p:anim>
                                    <p:anim calcmode="lin" valueType="num">
                                      <p:cBhvr>
                                        <p:cTn id="62" dur="33" tmFilter="0, 0; 0.125,0.2665; 0.25,0.4; 0.375,0.465; 0.5,0.5;  0.625,0.535; 0.75,0.6; 0.875,0.7335; 1,1">
                                          <p:stCondLst>
                                            <p:cond delay="33"/>
                                          </p:stCondLst>
                                        </p:cTn>
                                        <p:tgtEl>
                                          <p:spTgt spid="6">
                                            <p:graphicEl>
                                              <a:chart seriesIdx="0" categoryIdx="1" bldStep="ptInCategory"/>
                                            </p:graphicEl>
                                          </p:spTgt>
                                        </p:tgtEl>
                                        <p:attrNameLst>
                                          <p:attrName>ppt_y</p:attrName>
                                        </p:attrNameLst>
                                      </p:cBhvr>
                                      <p:tavLst>
                                        <p:tav tm="0" fmla="#ppt_y-sin(pi*$)/9">
                                          <p:val>
                                            <p:fltVal val="0"/>
                                          </p:val>
                                        </p:tav>
                                        <p:tav tm="100000">
                                          <p:val>
                                            <p:fltVal val="1"/>
                                          </p:val>
                                        </p:tav>
                                      </p:tavLst>
                                    </p:anim>
                                    <p:anim calcmode="lin" valueType="num">
                                      <p:cBhvr>
                                        <p:cTn id="63" dur="16" tmFilter="0, 0; 0.125,0.2665; 0.25,0.4; 0.375,0.465; 0.5,0.5;  0.625,0.535; 0.75,0.6; 0.875,0.7335; 1,1">
                                          <p:stCondLst>
                                            <p:cond delay="66"/>
                                          </p:stCondLst>
                                        </p:cTn>
                                        <p:tgtEl>
                                          <p:spTgt spid="6">
                                            <p:graphicEl>
                                              <a:chart seriesIdx="0" categoryIdx="1" bldStep="ptInCategory"/>
                                            </p:graphicEl>
                                          </p:spTgt>
                                        </p:tgtEl>
                                        <p:attrNameLst>
                                          <p:attrName>ppt_y</p:attrName>
                                        </p:attrNameLst>
                                      </p:cBhvr>
                                      <p:tavLst>
                                        <p:tav tm="0" fmla="#ppt_y-sin(pi*$)/27">
                                          <p:val>
                                            <p:fltVal val="0"/>
                                          </p:val>
                                        </p:tav>
                                        <p:tav tm="100000">
                                          <p:val>
                                            <p:fltVal val="1"/>
                                          </p:val>
                                        </p:tav>
                                      </p:tavLst>
                                    </p:anim>
                                    <p:anim calcmode="lin" valueType="num">
                                      <p:cBhvr>
                                        <p:cTn id="64" dur="8" tmFilter="0, 0; 0.125,0.2665; 0.25,0.4; 0.375,0.465; 0.5,0.5;  0.625,0.535; 0.75,0.6; 0.875,0.7335; 1,1">
                                          <p:stCondLst>
                                            <p:cond delay="83"/>
                                          </p:stCondLst>
                                        </p:cTn>
                                        <p:tgtEl>
                                          <p:spTgt spid="6">
                                            <p:graphicEl>
                                              <a:chart seriesIdx="0" categoryIdx="1" bldStep="ptInCategory"/>
                                            </p:graphicEl>
                                          </p:spTgt>
                                        </p:tgtEl>
                                        <p:attrNameLst>
                                          <p:attrName>ppt_y</p:attrName>
                                        </p:attrNameLst>
                                      </p:cBhvr>
                                      <p:tavLst>
                                        <p:tav tm="0" fmla="#ppt_y-sin(pi*$)/81">
                                          <p:val>
                                            <p:fltVal val="0"/>
                                          </p:val>
                                        </p:tav>
                                        <p:tav tm="100000">
                                          <p:val>
                                            <p:fltVal val="1"/>
                                          </p:val>
                                        </p:tav>
                                      </p:tavLst>
                                    </p:anim>
                                    <p:animScale>
                                      <p:cBhvr>
                                        <p:cTn id="65" dur="1">
                                          <p:stCondLst>
                                            <p:cond delay="32"/>
                                          </p:stCondLst>
                                        </p:cTn>
                                        <p:tgtEl>
                                          <p:spTgt spid="6">
                                            <p:graphicEl>
                                              <a:chart seriesIdx="0" categoryIdx="1" bldStep="ptInCategory"/>
                                            </p:graphicEl>
                                          </p:spTgt>
                                        </p:tgtEl>
                                      </p:cBhvr>
                                      <p:to x="100000" y="60000"/>
                                    </p:animScale>
                                    <p:animScale>
                                      <p:cBhvr>
                                        <p:cTn id="66" dur="8" decel="50000">
                                          <p:stCondLst>
                                            <p:cond delay="34"/>
                                          </p:stCondLst>
                                        </p:cTn>
                                        <p:tgtEl>
                                          <p:spTgt spid="6">
                                            <p:graphicEl>
                                              <a:chart seriesIdx="0" categoryIdx="1" bldStep="ptInCategory"/>
                                            </p:graphicEl>
                                          </p:spTgt>
                                        </p:tgtEl>
                                      </p:cBhvr>
                                      <p:to x="100000" y="100000"/>
                                    </p:animScale>
                                    <p:animScale>
                                      <p:cBhvr>
                                        <p:cTn id="67" dur="1">
                                          <p:stCondLst>
                                            <p:cond delay="66"/>
                                          </p:stCondLst>
                                        </p:cTn>
                                        <p:tgtEl>
                                          <p:spTgt spid="6">
                                            <p:graphicEl>
                                              <a:chart seriesIdx="0" categoryIdx="1" bldStep="ptInCategory"/>
                                            </p:graphicEl>
                                          </p:spTgt>
                                        </p:tgtEl>
                                      </p:cBhvr>
                                      <p:to x="100000" y="80000"/>
                                    </p:animScale>
                                    <p:animScale>
                                      <p:cBhvr>
                                        <p:cTn id="68" dur="8" decel="50000">
                                          <p:stCondLst>
                                            <p:cond delay="67"/>
                                          </p:stCondLst>
                                        </p:cTn>
                                        <p:tgtEl>
                                          <p:spTgt spid="6">
                                            <p:graphicEl>
                                              <a:chart seriesIdx="0" categoryIdx="1" bldStep="ptInCategory"/>
                                            </p:graphicEl>
                                          </p:spTgt>
                                        </p:tgtEl>
                                      </p:cBhvr>
                                      <p:to x="100000" y="100000"/>
                                    </p:animScale>
                                    <p:animScale>
                                      <p:cBhvr>
                                        <p:cTn id="69" dur="1">
                                          <p:stCondLst>
                                            <p:cond delay="82"/>
                                          </p:stCondLst>
                                        </p:cTn>
                                        <p:tgtEl>
                                          <p:spTgt spid="6">
                                            <p:graphicEl>
                                              <a:chart seriesIdx="0" categoryIdx="1" bldStep="ptInCategory"/>
                                            </p:graphicEl>
                                          </p:spTgt>
                                        </p:tgtEl>
                                      </p:cBhvr>
                                      <p:to x="100000" y="90000"/>
                                    </p:animScale>
                                    <p:animScale>
                                      <p:cBhvr>
                                        <p:cTn id="70" dur="8" decel="50000">
                                          <p:stCondLst>
                                            <p:cond delay="83"/>
                                          </p:stCondLst>
                                        </p:cTn>
                                        <p:tgtEl>
                                          <p:spTgt spid="6">
                                            <p:graphicEl>
                                              <a:chart seriesIdx="0" categoryIdx="1" bldStep="ptInCategory"/>
                                            </p:graphicEl>
                                          </p:spTgt>
                                        </p:tgtEl>
                                      </p:cBhvr>
                                      <p:to x="100000" y="100000"/>
                                    </p:animScale>
                                    <p:animScale>
                                      <p:cBhvr>
                                        <p:cTn id="71" dur="1">
                                          <p:stCondLst>
                                            <p:cond delay="90"/>
                                          </p:stCondLst>
                                        </p:cTn>
                                        <p:tgtEl>
                                          <p:spTgt spid="6">
                                            <p:graphicEl>
                                              <a:chart seriesIdx="0" categoryIdx="1" bldStep="ptInCategory"/>
                                            </p:graphicEl>
                                          </p:spTgt>
                                        </p:tgtEl>
                                      </p:cBhvr>
                                      <p:to x="100000" y="95000"/>
                                    </p:animScale>
                                    <p:animScale>
                                      <p:cBhvr>
                                        <p:cTn id="72" dur="8" decel="50000">
                                          <p:stCondLst>
                                            <p:cond delay="92"/>
                                          </p:stCondLst>
                                        </p:cTn>
                                        <p:tgtEl>
                                          <p:spTgt spid="6">
                                            <p:graphicEl>
                                              <a:chart seriesIdx="0" categoryIdx="1" bldStep="ptInCategory"/>
                                            </p:graphicEl>
                                          </p:spTgt>
                                        </p:tgtEl>
                                      </p:cBhvr>
                                      <p:to x="100000" y="100000"/>
                                    </p:animScale>
                                  </p:childTnLst>
                                </p:cTn>
                              </p:par>
                            </p:childTnLst>
                          </p:cTn>
                        </p:par>
                        <p:par>
                          <p:cTn id="73" fill="hold">
                            <p:stCondLst>
                              <p:cond delay="300"/>
                            </p:stCondLst>
                            <p:childTnLst>
                              <p:par>
                                <p:cTn id="74" presetID="26" presetClass="entr" presetSubtype="0" fill="hold" grpId="0" nodeType="afterEffect">
                                  <p:stCondLst>
                                    <p:cond delay="0"/>
                                  </p:stCondLst>
                                  <p:childTnLst>
                                    <p:set>
                                      <p:cBhvr>
                                        <p:cTn id="75" dur="1" fill="hold">
                                          <p:stCondLst>
                                            <p:cond delay="0"/>
                                          </p:stCondLst>
                                        </p:cTn>
                                        <p:tgtEl>
                                          <p:spTgt spid="6">
                                            <p:graphicEl>
                                              <a:chart seriesIdx="1" categoryIdx="1" bldStep="ptInCategory"/>
                                            </p:graphicEl>
                                          </p:spTgt>
                                        </p:tgtEl>
                                        <p:attrNameLst>
                                          <p:attrName>style.visibility</p:attrName>
                                        </p:attrNameLst>
                                      </p:cBhvr>
                                      <p:to>
                                        <p:strVal val="visible"/>
                                      </p:to>
                                    </p:set>
                                    <p:animEffect transition="in" filter="wipe(down)">
                                      <p:cBhvr>
                                        <p:cTn id="76" dur="29">
                                          <p:stCondLst>
                                            <p:cond delay="0"/>
                                          </p:stCondLst>
                                        </p:cTn>
                                        <p:tgtEl>
                                          <p:spTgt spid="6">
                                            <p:graphicEl>
                                              <a:chart seriesIdx="1" categoryIdx="1" bldStep="ptInCategory"/>
                                            </p:graphicEl>
                                          </p:spTgt>
                                        </p:tgtEl>
                                      </p:cBhvr>
                                    </p:animEffect>
                                    <p:anim calcmode="lin" valueType="num">
                                      <p:cBhvr>
                                        <p:cTn id="77" dur="91" tmFilter="0,0; 0.14,0.36; 0.43,0.73; 0.71,0.91; 1.0,1.0">
                                          <p:stCondLst>
                                            <p:cond delay="0"/>
                                          </p:stCondLst>
                                        </p:cTn>
                                        <p:tgtEl>
                                          <p:spTgt spid="6">
                                            <p:graphicEl>
                                              <a:chart seriesIdx="1" categoryIdx="1" bldStep="ptInCategory"/>
                                            </p:graphicEl>
                                          </p:spTgt>
                                        </p:tgtEl>
                                        <p:attrNameLst>
                                          <p:attrName>ppt_x</p:attrName>
                                        </p:attrNameLst>
                                      </p:cBhvr>
                                      <p:tavLst>
                                        <p:tav tm="0">
                                          <p:val>
                                            <p:strVal val="#ppt_x-0.25"/>
                                          </p:val>
                                        </p:tav>
                                        <p:tav tm="100000">
                                          <p:val>
                                            <p:strVal val="#ppt_x"/>
                                          </p:val>
                                        </p:tav>
                                      </p:tavLst>
                                    </p:anim>
                                    <p:anim calcmode="lin" valueType="num">
                                      <p:cBhvr>
                                        <p:cTn id="78" dur="33" tmFilter="0.0,0.0; 0.25,0.07; 0.50,0.2; 0.75,0.467; 1.0,1.0">
                                          <p:stCondLst>
                                            <p:cond delay="0"/>
                                          </p:stCondLst>
                                        </p:cTn>
                                        <p:tgtEl>
                                          <p:spTgt spid="6">
                                            <p:graphicEl>
                                              <a:chart seriesIdx="1" categoryIdx="1" bldStep="ptInCategory"/>
                                            </p:graphicEl>
                                          </p:spTgt>
                                        </p:tgtEl>
                                        <p:attrNameLst>
                                          <p:attrName>ppt_y</p:attrName>
                                        </p:attrNameLst>
                                      </p:cBhvr>
                                      <p:tavLst>
                                        <p:tav tm="0" fmla="#ppt_y-sin(pi*$)/3">
                                          <p:val>
                                            <p:fltVal val="0.5"/>
                                          </p:val>
                                        </p:tav>
                                        <p:tav tm="100000">
                                          <p:val>
                                            <p:fltVal val="1"/>
                                          </p:val>
                                        </p:tav>
                                      </p:tavLst>
                                    </p:anim>
                                    <p:anim calcmode="lin" valueType="num">
                                      <p:cBhvr>
                                        <p:cTn id="79" dur="33" tmFilter="0, 0; 0.125,0.2665; 0.25,0.4; 0.375,0.465; 0.5,0.5;  0.625,0.535; 0.75,0.6; 0.875,0.7335; 1,1">
                                          <p:stCondLst>
                                            <p:cond delay="33"/>
                                          </p:stCondLst>
                                        </p:cTn>
                                        <p:tgtEl>
                                          <p:spTgt spid="6">
                                            <p:graphicEl>
                                              <a:chart seriesIdx="1" categoryIdx="1" bldStep="ptInCategory"/>
                                            </p:graphicEl>
                                          </p:spTgt>
                                        </p:tgtEl>
                                        <p:attrNameLst>
                                          <p:attrName>ppt_y</p:attrName>
                                        </p:attrNameLst>
                                      </p:cBhvr>
                                      <p:tavLst>
                                        <p:tav tm="0" fmla="#ppt_y-sin(pi*$)/9">
                                          <p:val>
                                            <p:fltVal val="0"/>
                                          </p:val>
                                        </p:tav>
                                        <p:tav tm="100000">
                                          <p:val>
                                            <p:fltVal val="1"/>
                                          </p:val>
                                        </p:tav>
                                      </p:tavLst>
                                    </p:anim>
                                    <p:anim calcmode="lin" valueType="num">
                                      <p:cBhvr>
                                        <p:cTn id="80" dur="16" tmFilter="0, 0; 0.125,0.2665; 0.25,0.4; 0.375,0.465; 0.5,0.5;  0.625,0.535; 0.75,0.6; 0.875,0.7335; 1,1">
                                          <p:stCondLst>
                                            <p:cond delay="66"/>
                                          </p:stCondLst>
                                        </p:cTn>
                                        <p:tgtEl>
                                          <p:spTgt spid="6">
                                            <p:graphicEl>
                                              <a:chart seriesIdx="1" categoryIdx="1" bldStep="ptInCategory"/>
                                            </p:graphicEl>
                                          </p:spTgt>
                                        </p:tgtEl>
                                        <p:attrNameLst>
                                          <p:attrName>ppt_y</p:attrName>
                                        </p:attrNameLst>
                                      </p:cBhvr>
                                      <p:tavLst>
                                        <p:tav tm="0" fmla="#ppt_y-sin(pi*$)/27">
                                          <p:val>
                                            <p:fltVal val="0"/>
                                          </p:val>
                                        </p:tav>
                                        <p:tav tm="100000">
                                          <p:val>
                                            <p:fltVal val="1"/>
                                          </p:val>
                                        </p:tav>
                                      </p:tavLst>
                                    </p:anim>
                                    <p:anim calcmode="lin" valueType="num">
                                      <p:cBhvr>
                                        <p:cTn id="81" dur="8" tmFilter="0, 0; 0.125,0.2665; 0.25,0.4; 0.375,0.465; 0.5,0.5;  0.625,0.535; 0.75,0.6; 0.875,0.7335; 1,1">
                                          <p:stCondLst>
                                            <p:cond delay="83"/>
                                          </p:stCondLst>
                                        </p:cTn>
                                        <p:tgtEl>
                                          <p:spTgt spid="6">
                                            <p:graphicEl>
                                              <a:chart seriesIdx="1" categoryIdx="1" bldStep="ptInCategory"/>
                                            </p:graphicEl>
                                          </p:spTgt>
                                        </p:tgtEl>
                                        <p:attrNameLst>
                                          <p:attrName>ppt_y</p:attrName>
                                        </p:attrNameLst>
                                      </p:cBhvr>
                                      <p:tavLst>
                                        <p:tav tm="0" fmla="#ppt_y-sin(pi*$)/81">
                                          <p:val>
                                            <p:fltVal val="0"/>
                                          </p:val>
                                        </p:tav>
                                        <p:tav tm="100000">
                                          <p:val>
                                            <p:fltVal val="1"/>
                                          </p:val>
                                        </p:tav>
                                      </p:tavLst>
                                    </p:anim>
                                    <p:animScale>
                                      <p:cBhvr>
                                        <p:cTn id="82" dur="1">
                                          <p:stCondLst>
                                            <p:cond delay="32"/>
                                          </p:stCondLst>
                                        </p:cTn>
                                        <p:tgtEl>
                                          <p:spTgt spid="6">
                                            <p:graphicEl>
                                              <a:chart seriesIdx="1" categoryIdx="1" bldStep="ptInCategory"/>
                                            </p:graphicEl>
                                          </p:spTgt>
                                        </p:tgtEl>
                                      </p:cBhvr>
                                      <p:to x="100000" y="60000"/>
                                    </p:animScale>
                                    <p:animScale>
                                      <p:cBhvr>
                                        <p:cTn id="83" dur="8" decel="50000">
                                          <p:stCondLst>
                                            <p:cond delay="34"/>
                                          </p:stCondLst>
                                        </p:cTn>
                                        <p:tgtEl>
                                          <p:spTgt spid="6">
                                            <p:graphicEl>
                                              <a:chart seriesIdx="1" categoryIdx="1" bldStep="ptInCategory"/>
                                            </p:graphicEl>
                                          </p:spTgt>
                                        </p:tgtEl>
                                      </p:cBhvr>
                                      <p:to x="100000" y="100000"/>
                                    </p:animScale>
                                    <p:animScale>
                                      <p:cBhvr>
                                        <p:cTn id="84" dur="1">
                                          <p:stCondLst>
                                            <p:cond delay="66"/>
                                          </p:stCondLst>
                                        </p:cTn>
                                        <p:tgtEl>
                                          <p:spTgt spid="6">
                                            <p:graphicEl>
                                              <a:chart seriesIdx="1" categoryIdx="1" bldStep="ptInCategory"/>
                                            </p:graphicEl>
                                          </p:spTgt>
                                        </p:tgtEl>
                                      </p:cBhvr>
                                      <p:to x="100000" y="80000"/>
                                    </p:animScale>
                                    <p:animScale>
                                      <p:cBhvr>
                                        <p:cTn id="85" dur="8" decel="50000">
                                          <p:stCondLst>
                                            <p:cond delay="67"/>
                                          </p:stCondLst>
                                        </p:cTn>
                                        <p:tgtEl>
                                          <p:spTgt spid="6">
                                            <p:graphicEl>
                                              <a:chart seriesIdx="1" categoryIdx="1" bldStep="ptInCategory"/>
                                            </p:graphicEl>
                                          </p:spTgt>
                                        </p:tgtEl>
                                      </p:cBhvr>
                                      <p:to x="100000" y="100000"/>
                                    </p:animScale>
                                    <p:animScale>
                                      <p:cBhvr>
                                        <p:cTn id="86" dur="1">
                                          <p:stCondLst>
                                            <p:cond delay="82"/>
                                          </p:stCondLst>
                                        </p:cTn>
                                        <p:tgtEl>
                                          <p:spTgt spid="6">
                                            <p:graphicEl>
                                              <a:chart seriesIdx="1" categoryIdx="1" bldStep="ptInCategory"/>
                                            </p:graphicEl>
                                          </p:spTgt>
                                        </p:tgtEl>
                                      </p:cBhvr>
                                      <p:to x="100000" y="90000"/>
                                    </p:animScale>
                                    <p:animScale>
                                      <p:cBhvr>
                                        <p:cTn id="87" dur="8" decel="50000">
                                          <p:stCondLst>
                                            <p:cond delay="83"/>
                                          </p:stCondLst>
                                        </p:cTn>
                                        <p:tgtEl>
                                          <p:spTgt spid="6">
                                            <p:graphicEl>
                                              <a:chart seriesIdx="1" categoryIdx="1" bldStep="ptInCategory"/>
                                            </p:graphicEl>
                                          </p:spTgt>
                                        </p:tgtEl>
                                      </p:cBhvr>
                                      <p:to x="100000" y="100000"/>
                                    </p:animScale>
                                    <p:animScale>
                                      <p:cBhvr>
                                        <p:cTn id="88" dur="1">
                                          <p:stCondLst>
                                            <p:cond delay="90"/>
                                          </p:stCondLst>
                                        </p:cTn>
                                        <p:tgtEl>
                                          <p:spTgt spid="6">
                                            <p:graphicEl>
                                              <a:chart seriesIdx="1" categoryIdx="1" bldStep="ptInCategory"/>
                                            </p:graphicEl>
                                          </p:spTgt>
                                        </p:tgtEl>
                                      </p:cBhvr>
                                      <p:to x="100000" y="95000"/>
                                    </p:animScale>
                                    <p:animScale>
                                      <p:cBhvr>
                                        <p:cTn id="89" dur="8" decel="50000">
                                          <p:stCondLst>
                                            <p:cond delay="92"/>
                                          </p:stCondLst>
                                        </p:cTn>
                                        <p:tgtEl>
                                          <p:spTgt spid="6">
                                            <p:graphicEl>
                                              <a:chart seriesIdx="1" categoryIdx="1" bldStep="ptInCategory"/>
                                            </p:graphicEl>
                                          </p:spTgt>
                                        </p:tgtEl>
                                      </p:cBhvr>
                                      <p:to x="100000" y="100000"/>
                                    </p:animScale>
                                  </p:childTnLst>
                                </p:cTn>
                              </p:par>
                            </p:childTnLst>
                          </p:cTn>
                        </p:par>
                        <p:par>
                          <p:cTn id="90" fill="hold">
                            <p:stCondLst>
                              <p:cond delay="400"/>
                            </p:stCondLst>
                            <p:childTnLst>
                              <p:par>
                                <p:cTn id="91" presetID="26" presetClass="entr" presetSubtype="0" fill="hold" grpId="0" nodeType="afterEffect">
                                  <p:stCondLst>
                                    <p:cond delay="0"/>
                                  </p:stCondLst>
                                  <p:childTnLst>
                                    <p:set>
                                      <p:cBhvr>
                                        <p:cTn id="92" dur="1" fill="hold">
                                          <p:stCondLst>
                                            <p:cond delay="0"/>
                                          </p:stCondLst>
                                        </p:cTn>
                                        <p:tgtEl>
                                          <p:spTgt spid="6">
                                            <p:graphicEl>
                                              <a:chart seriesIdx="0" categoryIdx="2" bldStep="ptInCategory"/>
                                            </p:graphicEl>
                                          </p:spTgt>
                                        </p:tgtEl>
                                        <p:attrNameLst>
                                          <p:attrName>style.visibility</p:attrName>
                                        </p:attrNameLst>
                                      </p:cBhvr>
                                      <p:to>
                                        <p:strVal val="visible"/>
                                      </p:to>
                                    </p:set>
                                    <p:animEffect transition="in" filter="wipe(down)">
                                      <p:cBhvr>
                                        <p:cTn id="93" dur="29">
                                          <p:stCondLst>
                                            <p:cond delay="0"/>
                                          </p:stCondLst>
                                        </p:cTn>
                                        <p:tgtEl>
                                          <p:spTgt spid="6">
                                            <p:graphicEl>
                                              <a:chart seriesIdx="0" categoryIdx="2" bldStep="ptInCategory"/>
                                            </p:graphicEl>
                                          </p:spTgt>
                                        </p:tgtEl>
                                      </p:cBhvr>
                                    </p:animEffect>
                                    <p:anim calcmode="lin" valueType="num">
                                      <p:cBhvr>
                                        <p:cTn id="94" dur="91" tmFilter="0,0; 0.14,0.36; 0.43,0.73; 0.71,0.91; 1.0,1.0">
                                          <p:stCondLst>
                                            <p:cond delay="0"/>
                                          </p:stCondLst>
                                        </p:cTn>
                                        <p:tgtEl>
                                          <p:spTgt spid="6">
                                            <p:graphicEl>
                                              <a:chart seriesIdx="0" categoryIdx="2" bldStep="ptInCategory"/>
                                            </p:graphicEl>
                                          </p:spTgt>
                                        </p:tgtEl>
                                        <p:attrNameLst>
                                          <p:attrName>ppt_x</p:attrName>
                                        </p:attrNameLst>
                                      </p:cBhvr>
                                      <p:tavLst>
                                        <p:tav tm="0">
                                          <p:val>
                                            <p:strVal val="#ppt_x-0.25"/>
                                          </p:val>
                                        </p:tav>
                                        <p:tav tm="100000">
                                          <p:val>
                                            <p:strVal val="#ppt_x"/>
                                          </p:val>
                                        </p:tav>
                                      </p:tavLst>
                                    </p:anim>
                                    <p:anim calcmode="lin" valueType="num">
                                      <p:cBhvr>
                                        <p:cTn id="95" dur="33" tmFilter="0.0,0.0; 0.25,0.07; 0.50,0.2; 0.75,0.467; 1.0,1.0">
                                          <p:stCondLst>
                                            <p:cond delay="0"/>
                                          </p:stCondLst>
                                        </p:cTn>
                                        <p:tgtEl>
                                          <p:spTgt spid="6">
                                            <p:graphicEl>
                                              <a:chart seriesIdx="0" categoryIdx="2" bldStep="ptInCategory"/>
                                            </p:graphicEl>
                                          </p:spTgt>
                                        </p:tgtEl>
                                        <p:attrNameLst>
                                          <p:attrName>ppt_y</p:attrName>
                                        </p:attrNameLst>
                                      </p:cBhvr>
                                      <p:tavLst>
                                        <p:tav tm="0" fmla="#ppt_y-sin(pi*$)/3">
                                          <p:val>
                                            <p:fltVal val="0.5"/>
                                          </p:val>
                                        </p:tav>
                                        <p:tav tm="100000">
                                          <p:val>
                                            <p:fltVal val="1"/>
                                          </p:val>
                                        </p:tav>
                                      </p:tavLst>
                                    </p:anim>
                                    <p:anim calcmode="lin" valueType="num">
                                      <p:cBhvr>
                                        <p:cTn id="96" dur="33" tmFilter="0, 0; 0.125,0.2665; 0.25,0.4; 0.375,0.465; 0.5,0.5;  0.625,0.535; 0.75,0.6; 0.875,0.7335; 1,1">
                                          <p:stCondLst>
                                            <p:cond delay="33"/>
                                          </p:stCondLst>
                                        </p:cTn>
                                        <p:tgtEl>
                                          <p:spTgt spid="6">
                                            <p:graphicEl>
                                              <a:chart seriesIdx="0" categoryIdx="2" bldStep="ptInCategory"/>
                                            </p:graphicEl>
                                          </p:spTgt>
                                        </p:tgtEl>
                                        <p:attrNameLst>
                                          <p:attrName>ppt_y</p:attrName>
                                        </p:attrNameLst>
                                      </p:cBhvr>
                                      <p:tavLst>
                                        <p:tav tm="0" fmla="#ppt_y-sin(pi*$)/9">
                                          <p:val>
                                            <p:fltVal val="0"/>
                                          </p:val>
                                        </p:tav>
                                        <p:tav tm="100000">
                                          <p:val>
                                            <p:fltVal val="1"/>
                                          </p:val>
                                        </p:tav>
                                      </p:tavLst>
                                    </p:anim>
                                    <p:anim calcmode="lin" valueType="num">
                                      <p:cBhvr>
                                        <p:cTn id="97" dur="16" tmFilter="0, 0; 0.125,0.2665; 0.25,0.4; 0.375,0.465; 0.5,0.5;  0.625,0.535; 0.75,0.6; 0.875,0.7335; 1,1">
                                          <p:stCondLst>
                                            <p:cond delay="66"/>
                                          </p:stCondLst>
                                        </p:cTn>
                                        <p:tgtEl>
                                          <p:spTgt spid="6">
                                            <p:graphicEl>
                                              <a:chart seriesIdx="0" categoryIdx="2" bldStep="ptInCategory"/>
                                            </p:graphicEl>
                                          </p:spTgt>
                                        </p:tgtEl>
                                        <p:attrNameLst>
                                          <p:attrName>ppt_y</p:attrName>
                                        </p:attrNameLst>
                                      </p:cBhvr>
                                      <p:tavLst>
                                        <p:tav tm="0" fmla="#ppt_y-sin(pi*$)/27">
                                          <p:val>
                                            <p:fltVal val="0"/>
                                          </p:val>
                                        </p:tav>
                                        <p:tav tm="100000">
                                          <p:val>
                                            <p:fltVal val="1"/>
                                          </p:val>
                                        </p:tav>
                                      </p:tavLst>
                                    </p:anim>
                                    <p:anim calcmode="lin" valueType="num">
                                      <p:cBhvr>
                                        <p:cTn id="98" dur="8" tmFilter="0, 0; 0.125,0.2665; 0.25,0.4; 0.375,0.465; 0.5,0.5;  0.625,0.535; 0.75,0.6; 0.875,0.7335; 1,1">
                                          <p:stCondLst>
                                            <p:cond delay="83"/>
                                          </p:stCondLst>
                                        </p:cTn>
                                        <p:tgtEl>
                                          <p:spTgt spid="6">
                                            <p:graphicEl>
                                              <a:chart seriesIdx="0" categoryIdx="2" bldStep="ptInCategory"/>
                                            </p:graphicEl>
                                          </p:spTgt>
                                        </p:tgtEl>
                                        <p:attrNameLst>
                                          <p:attrName>ppt_y</p:attrName>
                                        </p:attrNameLst>
                                      </p:cBhvr>
                                      <p:tavLst>
                                        <p:tav tm="0" fmla="#ppt_y-sin(pi*$)/81">
                                          <p:val>
                                            <p:fltVal val="0"/>
                                          </p:val>
                                        </p:tav>
                                        <p:tav tm="100000">
                                          <p:val>
                                            <p:fltVal val="1"/>
                                          </p:val>
                                        </p:tav>
                                      </p:tavLst>
                                    </p:anim>
                                    <p:animScale>
                                      <p:cBhvr>
                                        <p:cTn id="99" dur="1">
                                          <p:stCondLst>
                                            <p:cond delay="32"/>
                                          </p:stCondLst>
                                        </p:cTn>
                                        <p:tgtEl>
                                          <p:spTgt spid="6">
                                            <p:graphicEl>
                                              <a:chart seriesIdx="0" categoryIdx="2" bldStep="ptInCategory"/>
                                            </p:graphicEl>
                                          </p:spTgt>
                                        </p:tgtEl>
                                      </p:cBhvr>
                                      <p:to x="100000" y="60000"/>
                                    </p:animScale>
                                    <p:animScale>
                                      <p:cBhvr>
                                        <p:cTn id="100" dur="8" decel="50000">
                                          <p:stCondLst>
                                            <p:cond delay="34"/>
                                          </p:stCondLst>
                                        </p:cTn>
                                        <p:tgtEl>
                                          <p:spTgt spid="6">
                                            <p:graphicEl>
                                              <a:chart seriesIdx="0" categoryIdx="2" bldStep="ptInCategory"/>
                                            </p:graphicEl>
                                          </p:spTgt>
                                        </p:tgtEl>
                                      </p:cBhvr>
                                      <p:to x="100000" y="100000"/>
                                    </p:animScale>
                                    <p:animScale>
                                      <p:cBhvr>
                                        <p:cTn id="101" dur="1">
                                          <p:stCondLst>
                                            <p:cond delay="66"/>
                                          </p:stCondLst>
                                        </p:cTn>
                                        <p:tgtEl>
                                          <p:spTgt spid="6">
                                            <p:graphicEl>
                                              <a:chart seriesIdx="0" categoryIdx="2" bldStep="ptInCategory"/>
                                            </p:graphicEl>
                                          </p:spTgt>
                                        </p:tgtEl>
                                      </p:cBhvr>
                                      <p:to x="100000" y="80000"/>
                                    </p:animScale>
                                    <p:animScale>
                                      <p:cBhvr>
                                        <p:cTn id="102" dur="8" decel="50000">
                                          <p:stCondLst>
                                            <p:cond delay="67"/>
                                          </p:stCondLst>
                                        </p:cTn>
                                        <p:tgtEl>
                                          <p:spTgt spid="6">
                                            <p:graphicEl>
                                              <a:chart seriesIdx="0" categoryIdx="2" bldStep="ptInCategory"/>
                                            </p:graphicEl>
                                          </p:spTgt>
                                        </p:tgtEl>
                                      </p:cBhvr>
                                      <p:to x="100000" y="100000"/>
                                    </p:animScale>
                                    <p:animScale>
                                      <p:cBhvr>
                                        <p:cTn id="103" dur="1">
                                          <p:stCondLst>
                                            <p:cond delay="82"/>
                                          </p:stCondLst>
                                        </p:cTn>
                                        <p:tgtEl>
                                          <p:spTgt spid="6">
                                            <p:graphicEl>
                                              <a:chart seriesIdx="0" categoryIdx="2" bldStep="ptInCategory"/>
                                            </p:graphicEl>
                                          </p:spTgt>
                                        </p:tgtEl>
                                      </p:cBhvr>
                                      <p:to x="100000" y="90000"/>
                                    </p:animScale>
                                    <p:animScale>
                                      <p:cBhvr>
                                        <p:cTn id="104" dur="8" decel="50000">
                                          <p:stCondLst>
                                            <p:cond delay="83"/>
                                          </p:stCondLst>
                                        </p:cTn>
                                        <p:tgtEl>
                                          <p:spTgt spid="6">
                                            <p:graphicEl>
                                              <a:chart seriesIdx="0" categoryIdx="2" bldStep="ptInCategory"/>
                                            </p:graphicEl>
                                          </p:spTgt>
                                        </p:tgtEl>
                                      </p:cBhvr>
                                      <p:to x="100000" y="100000"/>
                                    </p:animScale>
                                    <p:animScale>
                                      <p:cBhvr>
                                        <p:cTn id="105" dur="1">
                                          <p:stCondLst>
                                            <p:cond delay="90"/>
                                          </p:stCondLst>
                                        </p:cTn>
                                        <p:tgtEl>
                                          <p:spTgt spid="6">
                                            <p:graphicEl>
                                              <a:chart seriesIdx="0" categoryIdx="2" bldStep="ptInCategory"/>
                                            </p:graphicEl>
                                          </p:spTgt>
                                        </p:tgtEl>
                                      </p:cBhvr>
                                      <p:to x="100000" y="95000"/>
                                    </p:animScale>
                                    <p:animScale>
                                      <p:cBhvr>
                                        <p:cTn id="106" dur="8" decel="50000">
                                          <p:stCondLst>
                                            <p:cond delay="92"/>
                                          </p:stCondLst>
                                        </p:cTn>
                                        <p:tgtEl>
                                          <p:spTgt spid="6">
                                            <p:graphicEl>
                                              <a:chart seriesIdx="0" categoryIdx="2" bldStep="ptInCategory"/>
                                            </p:graphicEl>
                                          </p:spTgt>
                                        </p:tgtEl>
                                      </p:cBhvr>
                                      <p:to x="100000" y="100000"/>
                                    </p:animScale>
                                  </p:childTnLst>
                                </p:cTn>
                              </p:par>
                            </p:childTnLst>
                          </p:cTn>
                        </p:par>
                        <p:par>
                          <p:cTn id="107" fill="hold">
                            <p:stCondLst>
                              <p:cond delay="500"/>
                            </p:stCondLst>
                            <p:childTnLst>
                              <p:par>
                                <p:cTn id="108" presetID="26" presetClass="entr" presetSubtype="0" fill="hold" grpId="0" nodeType="afterEffect">
                                  <p:stCondLst>
                                    <p:cond delay="0"/>
                                  </p:stCondLst>
                                  <p:childTnLst>
                                    <p:set>
                                      <p:cBhvr>
                                        <p:cTn id="109" dur="1" fill="hold">
                                          <p:stCondLst>
                                            <p:cond delay="0"/>
                                          </p:stCondLst>
                                        </p:cTn>
                                        <p:tgtEl>
                                          <p:spTgt spid="6">
                                            <p:graphicEl>
                                              <a:chart seriesIdx="1" categoryIdx="2" bldStep="ptInCategory"/>
                                            </p:graphicEl>
                                          </p:spTgt>
                                        </p:tgtEl>
                                        <p:attrNameLst>
                                          <p:attrName>style.visibility</p:attrName>
                                        </p:attrNameLst>
                                      </p:cBhvr>
                                      <p:to>
                                        <p:strVal val="visible"/>
                                      </p:to>
                                    </p:set>
                                    <p:animEffect transition="in" filter="wipe(down)">
                                      <p:cBhvr>
                                        <p:cTn id="110" dur="29">
                                          <p:stCondLst>
                                            <p:cond delay="0"/>
                                          </p:stCondLst>
                                        </p:cTn>
                                        <p:tgtEl>
                                          <p:spTgt spid="6">
                                            <p:graphicEl>
                                              <a:chart seriesIdx="1" categoryIdx="2" bldStep="ptInCategory"/>
                                            </p:graphicEl>
                                          </p:spTgt>
                                        </p:tgtEl>
                                      </p:cBhvr>
                                    </p:animEffect>
                                    <p:anim calcmode="lin" valueType="num">
                                      <p:cBhvr>
                                        <p:cTn id="111" dur="91" tmFilter="0,0; 0.14,0.36; 0.43,0.73; 0.71,0.91; 1.0,1.0">
                                          <p:stCondLst>
                                            <p:cond delay="0"/>
                                          </p:stCondLst>
                                        </p:cTn>
                                        <p:tgtEl>
                                          <p:spTgt spid="6">
                                            <p:graphicEl>
                                              <a:chart seriesIdx="1" categoryIdx="2" bldStep="ptInCategory"/>
                                            </p:graphicEl>
                                          </p:spTgt>
                                        </p:tgtEl>
                                        <p:attrNameLst>
                                          <p:attrName>ppt_x</p:attrName>
                                        </p:attrNameLst>
                                      </p:cBhvr>
                                      <p:tavLst>
                                        <p:tav tm="0">
                                          <p:val>
                                            <p:strVal val="#ppt_x-0.25"/>
                                          </p:val>
                                        </p:tav>
                                        <p:tav tm="100000">
                                          <p:val>
                                            <p:strVal val="#ppt_x"/>
                                          </p:val>
                                        </p:tav>
                                      </p:tavLst>
                                    </p:anim>
                                    <p:anim calcmode="lin" valueType="num">
                                      <p:cBhvr>
                                        <p:cTn id="112" dur="33" tmFilter="0.0,0.0; 0.25,0.07; 0.50,0.2; 0.75,0.467; 1.0,1.0">
                                          <p:stCondLst>
                                            <p:cond delay="0"/>
                                          </p:stCondLst>
                                        </p:cTn>
                                        <p:tgtEl>
                                          <p:spTgt spid="6">
                                            <p:graphicEl>
                                              <a:chart seriesIdx="1" categoryIdx="2" bldStep="ptInCategory"/>
                                            </p:graphicEl>
                                          </p:spTgt>
                                        </p:tgtEl>
                                        <p:attrNameLst>
                                          <p:attrName>ppt_y</p:attrName>
                                        </p:attrNameLst>
                                      </p:cBhvr>
                                      <p:tavLst>
                                        <p:tav tm="0" fmla="#ppt_y-sin(pi*$)/3">
                                          <p:val>
                                            <p:fltVal val="0.5"/>
                                          </p:val>
                                        </p:tav>
                                        <p:tav tm="100000">
                                          <p:val>
                                            <p:fltVal val="1"/>
                                          </p:val>
                                        </p:tav>
                                      </p:tavLst>
                                    </p:anim>
                                    <p:anim calcmode="lin" valueType="num">
                                      <p:cBhvr>
                                        <p:cTn id="113" dur="33" tmFilter="0, 0; 0.125,0.2665; 0.25,0.4; 0.375,0.465; 0.5,0.5;  0.625,0.535; 0.75,0.6; 0.875,0.7335; 1,1">
                                          <p:stCondLst>
                                            <p:cond delay="33"/>
                                          </p:stCondLst>
                                        </p:cTn>
                                        <p:tgtEl>
                                          <p:spTgt spid="6">
                                            <p:graphicEl>
                                              <a:chart seriesIdx="1" categoryIdx="2" bldStep="ptInCategory"/>
                                            </p:graphicEl>
                                          </p:spTgt>
                                        </p:tgtEl>
                                        <p:attrNameLst>
                                          <p:attrName>ppt_y</p:attrName>
                                        </p:attrNameLst>
                                      </p:cBhvr>
                                      <p:tavLst>
                                        <p:tav tm="0" fmla="#ppt_y-sin(pi*$)/9">
                                          <p:val>
                                            <p:fltVal val="0"/>
                                          </p:val>
                                        </p:tav>
                                        <p:tav tm="100000">
                                          <p:val>
                                            <p:fltVal val="1"/>
                                          </p:val>
                                        </p:tav>
                                      </p:tavLst>
                                    </p:anim>
                                    <p:anim calcmode="lin" valueType="num">
                                      <p:cBhvr>
                                        <p:cTn id="114" dur="16" tmFilter="0, 0; 0.125,0.2665; 0.25,0.4; 0.375,0.465; 0.5,0.5;  0.625,0.535; 0.75,0.6; 0.875,0.7335; 1,1">
                                          <p:stCondLst>
                                            <p:cond delay="66"/>
                                          </p:stCondLst>
                                        </p:cTn>
                                        <p:tgtEl>
                                          <p:spTgt spid="6">
                                            <p:graphicEl>
                                              <a:chart seriesIdx="1" categoryIdx="2" bldStep="ptInCategory"/>
                                            </p:graphicEl>
                                          </p:spTgt>
                                        </p:tgtEl>
                                        <p:attrNameLst>
                                          <p:attrName>ppt_y</p:attrName>
                                        </p:attrNameLst>
                                      </p:cBhvr>
                                      <p:tavLst>
                                        <p:tav tm="0" fmla="#ppt_y-sin(pi*$)/27">
                                          <p:val>
                                            <p:fltVal val="0"/>
                                          </p:val>
                                        </p:tav>
                                        <p:tav tm="100000">
                                          <p:val>
                                            <p:fltVal val="1"/>
                                          </p:val>
                                        </p:tav>
                                      </p:tavLst>
                                    </p:anim>
                                    <p:anim calcmode="lin" valueType="num">
                                      <p:cBhvr>
                                        <p:cTn id="115" dur="8" tmFilter="0, 0; 0.125,0.2665; 0.25,0.4; 0.375,0.465; 0.5,0.5;  0.625,0.535; 0.75,0.6; 0.875,0.7335; 1,1">
                                          <p:stCondLst>
                                            <p:cond delay="83"/>
                                          </p:stCondLst>
                                        </p:cTn>
                                        <p:tgtEl>
                                          <p:spTgt spid="6">
                                            <p:graphicEl>
                                              <a:chart seriesIdx="1" categoryIdx="2" bldStep="ptInCategory"/>
                                            </p:graphicEl>
                                          </p:spTgt>
                                        </p:tgtEl>
                                        <p:attrNameLst>
                                          <p:attrName>ppt_y</p:attrName>
                                        </p:attrNameLst>
                                      </p:cBhvr>
                                      <p:tavLst>
                                        <p:tav tm="0" fmla="#ppt_y-sin(pi*$)/81">
                                          <p:val>
                                            <p:fltVal val="0"/>
                                          </p:val>
                                        </p:tav>
                                        <p:tav tm="100000">
                                          <p:val>
                                            <p:fltVal val="1"/>
                                          </p:val>
                                        </p:tav>
                                      </p:tavLst>
                                    </p:anim>
                                    <p:animScale>
                                      <p:cBhvr>
                                        <p:cTn id="116" dur="1">
                                          <p:stCondLst>
                                            <p:cond delay="32"/>
                                          </p:stCondLst>
                                        </p:cTn>
                                        <p:tgtEl>
                                          <p:spTgt spid="6">
                                            <p:graphicEl>
                                              <a:chart seriesIdx="1" categoryIdx="2" bldStep="ptInCategory"/>
                                            </p:graphicEl>
                                          </p:spTgt>
                                        </p:tgtEl>
                                      </p:cBhvr>
                                      <p:to x="100000" y="60000"/>
                                    </p:animScale>
                                    <p:animScale>
                                      <p:cBhvr>
                                        <p:cTn id="117" dur="8" decel="50000">
                                          <p:stCondLst>
                                            <p:cond delay="34"/>
                                          </p:stCondLst>
                                        </p:cTn>
                                        <p:tgtEl>
                                          <p:spTgt spid="6">
                                            <p:graphicEl>
                                              <a:chart seriesIdx="1" categoryIdx="2" bldStep="ptInCategory"/>
                                            </p:graphicEl>
                                          </p:spTgt>
                                        </p:tgtEl>
                                      </p:cBhvr>
                                      <p:to x="100000" y="100000"/>
                                    </p:animScale>
                                    <p:animScale>
                                      <p:cBhvr>
                                        <p:cTn id="118" dur="1">
                                          <p:stCondLst>
                                            <p:cond delay="66"/>
                                          </p:stCondLst>
                                        </p:cTn>
                                        <p:tgtEl>
                                          <p:spTgt spid="6">
                                            <p:graphicEl>
                                              <a:chart seriesIdx="1" categoryIdx="2" bldStep="ptInCategory"/>
                                            </p:graphicEl>
                                          </p:spTgt>
                                        </p:tgtEl>
                                      </p:cBhvr>
                                      <p:to x="100000" y="80000"/>
                                    </p:animScale>
                                    <p:animScale>
                                      <p:cBhvr>
                                        <p:cTn id="119" dur="8" decel="50000">
                                          <p:stCondLst>
                                            <p:cond delay="67"/>
                                          </p:stCondLst>
                                        </p:cTn>
                                        <p:tgtEl>
                                          <p:spTgt spid="6">
                                            <p:graphicEl>
                                              <a:chart seriesIdx="1" categoryIdx="2" bldStep="ptInCategory"/>
                                            </p:graphicEl>
                                          </p:spTgt>
                                        </p:tgtEl>
                                      </p:cBhvr>
                                      <p:to x="100000" y="100000"/>
                                    </p:animScale>
                                    <p:animScale>
                                      <p:cBhvr>
                                        <p:cTn id="120" dur="1">
                                          <p:stCondLst>
                                            <p:cond delay="82"/>
                                          </p:stCondLst>
                                        </p:cTn>
                                        <p:tgtEl>
                                          <p:spTgt spid="6">
                                            <p:graphicEl>
                                              <a:chart seriesIdx="1" categoryIdx="2" bldStep="ptInCategory"/>
                                            </p:graphicEl>
                                          </p:spTgt>
                                        </p:tgtEl>
                                      </p:cBhvr>
                                      <p:to x="100000" y="90000"/>
                                    </p:animScale>
                                    <p:animScale>
                                      <p:cBhvr>
                                        <p:cTn id="121" dur="8" decel="50000">
                                          <p:stCondLst>
                                            <p:cond delay="83"/>
                                          </p:stCondLst>
                                        </p:cTn>
                                        <p:tgtEl>
                                          <p:spTgt spid="6">
                                            <p:graphicEl>
                                              <a:chart seriesIdx="1" categoryIdx="2" bldStep="ptInCategory"/>
                                            </p:graphicEl>
                                          </p:spTgt>
                                        </p:tgtEl>
                                      </p:cBhvr>
                                      <p:to x="100000" y="100000"/>
                                    </p:animScale>
                                    <p:animScale>
                                      <p:cBhvr>
                                        <p:cTn id="122" dur="1">
                                          <p:stCondLst>
                                            <p:cond delay="90"/>
                                          </p:stCondLst>
                                        </p:cTn>
                                        <p:tgtEl>
                                          <p:spTgt spid="6">
                                            <p:graphicEl>
                                              <a:chart seriesIdx="1" categoryIdx="2" bldStep="ptInCategory"/>
                                            </p:graphicEl>
                                          </p:spTgt>
                                        </p:tgtEl>
                                      </p:cBhvr>
                                      <p:to x="100000" y="95000"/>
                                    </p:animScale>
                                    <p:animScale>
                                      <p:cBhvr>
                                        <p:cTn id="123" dur="8" decel="50000">
                                          <p:stCondLst>
                                            <p:cond delay="92"/>
                                          </p:stCondLst>
                                        </p:cTn>
                                        <p:tgtEl>
                                          <p:spTgt spid="6">
                                            <p:graphicEl>
                                              <a:chart seriesIdx="1" categoryIdx="2" bldStep="ptInCategory"/>
                                            </p:graphicEl>
                                          </p:spTgt>
                                        </p:tgtEl>
                                      </p:cBhvr>
                                      <p:to x="100000" y="100000"/>
                                    </p:animScale>
                                  </p:childTnLst>
                                </p:cTn>
                              </p:par>
                            </p:childTnLst>
                          </p:cTn>
                        </p:par>
                        <p:par>
                          <p:cTn id="124" fill="hold">
                            <p:stCondLst>
                              <p:cond delay="600"/>
                            </p:stCondLst>
                            <p:childTnLst>
                              <p:par>
                                <p:cTn id="125" presetID="26" presetClass="entr" presetSubtype="0" fill="hold" grpId="0" nodeType="afterEffect">
                                  <p:stCondLst>
                                    <p:cond delay="0"/>
                                  </p:stCondLst>
                                  <p:childTnLst>
                                    <p:set>
                                      <p:cBhvr>
                                        <p:cTn id="126" dur="1" fill="hold">
                                          <p:stCondLst>
                                            <p:cond delay="0"/>
                                          </p:stCondLst>
                                        </p:cTn>
                                        <p:tgtEl>
                                          <p:spTgt spid="6">
                                            <p:graphicEl>
                                              <a:chart seriesIdx="0" categoryIdx="3" bldStep="ptInCategory"/>
                                            </p:graphicEl>
                                          </p:spTgt>
                                        </p:tgtEl>
                                        <p:attrNameLst>
                                          <p:attrName>style.visibility</p:attrName>
                                        </p:attrNameLst>
                                      </p:cBhvr>
                                      <p:to>
                                        <p:strVal val="visible"/>
                                      </p:to>
                                    </p:set>
                                    <p:animEffect transition="in" filter="wipe(down)">
                                      <p:cBhvr>
                                        <p:cTn id="127" dur="29">
                                          <p:stCondLst>
                                            <p:cond delay="0"/>
                                          </p:stCondLst>
                                        </p:cTn>
                                        <p:tgtEl>
                                          <p:spTgt spid="6">
                                            <p:graphicEl>
                                              <a:chart seriesIdx="0" categoryIdx="3" bldStep="ptInCategory"/>
                                            </p:graphicEl>
                                          </p:spTgt>
                                        </p:tgtEl>
                                      </p:cBhvr>
                                    </p:animEffect>
                                    <p:anim calcmode="lin" valueType="num">
                                      <p:cBhvr>
                                        <p:cTn id="128" dur="91" tmFilter="0,0; 0.14,0.36; 0.43,0.73; 0.71,0.91; 1.0,1.0">
                                          <p:stCondLst>
                                            <p:cond delay="0"/>
                                          </p:stCondLst>
                                        </p:cTn>
                                        <p:tgtEl>
                                          <p:spTgt spid="6">
                                            <p:graphicEl>
                                              <a:chart seriesIdx="0" categoryIdx="3" bldStep="ptInCategory"/>
                                            </p:graphicEl>
                                          </p:spTgt>
                                        </p:tgtEl>
                                        <p:attrNameLst>
                                          <p:attrName>ppt_x</p:attrName>
                                        </p:attrNameLst>
                                      </p:cBhvr>
                                      <p:tavLst>
                                        <p:tav tm="0">
                                          <p:val>
                                            <p:strVal val="#ppt_x-0.25"/>
                                          </p:val>
                                        </p:tav>
                                        <p:tav tm="100000">
                                          <p:val>
                                            <p:strVal val="#ppt_x"/>
                                          </p:val>
                                        </p:tav>
                                      </p:tavLst>
                                    </p:anim>
                                    <p:anim calcmode="lin" valueType="num">
                                      <p:cBhvr>
                                        <p:cTn id="129" dur="33" tmFilter="0.0,0.0; 0.25,0.07; 0.50,0.2; 0.75,0.467; 1.0,1.0">
                                          <p:stCondLst>
                                            <p:cond delay="0"/>
                                          </p:stCondLst>
                                        </p:cTn>
                                        <p:tgtEl>
                                          <p:spTgt spid="6">
                                            <p:graphicEl>
                                              <a:chart seriesIdx="0" categoryIdx="3" bldStep="ptInCategory"/>
                                            </p:graphicEl>
                                          </p:spTgt>
                                        </p:tgtEl>
                                        <p:attrNameLst>
                                          <p:attrName>ppt_y</p:attrName>
                                        </p:attrNameLst>
                                      </p:cBhvr>
                                      <p:tavLst>
                                        <p:tav tm="0" fmla="#ppt_y-sin(pi*$)/3">
                                          <p:val>
                                            <p:fltVal val="0.5"/>
                                          </p:val>
                                        </p:tav>
                                        <p:tav tm="100000">
                                          <p:val>
                                            <p:fltVal val="1"/>
                                          </p:val>
                                        </p:tav>
                                      </p:tavLst>
                                    </p:anim>
                                    <p:anim calcmode="lin" valueType="num">
                                      <p:cBhvr>
                                        <p:cTn id="130" dur="33" tmFilter="0, 0; 0.125,0.2665; 0.25,0.4; 0.375,0.465; 0.5,0.5;  0.625,0.535; 0.75,0.6; 0.875,0.7335; 1,1">
                                          <p:stCondLst>
                                            <p:cond delay="33"/>
                                          </p:stCondLst>
                                        </p:cTn>
                                        <p:tgtEl>
                                          <p:spTgt spid="6">
                                            <p:graphicEl>
                                              <a:chart seriesIdx="0" categoryIdx="3" bldStep="ptInCategory"/>
                                            </p:graphicEl>
                                          </p:spTgt>
                                        </p:tgtEl>
                                        <p:attrNameLst>
                                          <p:attrName>ppt_y</p:attrName>
                                        </p:attrNameLst>
                                      </p:cBhvr>
                                      <p:tavLst>
                                        <p:tav tm="0" fmla="#ppt_y-sin(pi*$)/9">
                                          <p:val>
                                            <p:fltVal val="0"/>
                                          </p:val>
                                        </p:tav>
                                        <p:tav tm="100000">
                                          <p:val>
                                            <p:fltVal val="1"/>
                                          </p:val>
                                        </p:tav>
                                      </p:tavLst>
                                    </p:anim>
                                    <p:anim calcmode="lin" valueType="num">
                                      <p:cBhvr>
                                        <p:cTn id="131" dur="16" tmFilter="0, 0; 0.125,0.2665; 0.25,0.4; 0.375,0.465; 0.5,0.5;  0.625,0.535; 0.75,0.6; 0.875,0.7335; 1,1">
                                          <p:stCondLst>
                                            <p:cond delay="66"/>
                                          </p:stCondLst>
                                        </p:cTn>
                                        <p:tgtEl>
                                          <p:spTgt spid="6">
                                            <p:graphicEl>
                                              <a:chart seriesIdx="0" categoryIdx="3" bldStep="ptInCategory"/>
                                            </p:graphicEl>
                                          </p:spTgt>
                                        </p:tgtEl>
                                        <p:attrNameLst>
                                          <p:attrName>ppt_y</p:attrName>
                                        </p:attrNameLst>
                                      </p:cBhvr>
                                      <p:tavLst>
                                        <p:tav tm="0" fmla="#ppt_y-sin(pi*$)/27">
                                          <p:val>
                                            <p:fltVal val="0"/>
                                          </p:val>
                                        </p:tav>
                                        <p:tav tm="100000">
                                          <p:val>
                                            <p:fltVal val="1"/>
                                          </p:val>
                                        </p:tav>
                                      </p:tavLst>
                                    </p:anim>
                                    <p:anim calcmode="lin" valueType="num">
                                      <p:cBhvr>
                                        <p:cTn id="132" dur="8" tmFilter="0, 0; 0.125,0.2665; 0.25,0.4; 0.375,0.465; 0.5,0.5;  0.625,0.535; 0.75,0.6; 0.875,0.7335; 1,1">
                                          <p:stCondLst>
                                            <p:cond delay="83"/>
                                          </p:stCondLst>
                                        </p:cTn>
                                        <p:tgtEl>
                                          <p:spTgt spid="6">
                                            <p:graphicEl>
                                              <a:chart seriesIdx="0" categoryIdx="3" bldStep="ptInCategory"/>
                                            </p:graphicEl>
                                          </p:spTgt>
                                        </p:tgtEl>
                                        <p:attrNameLst>
                                          <p:attrName>ppt_y</p:attrName>
                                        </p:attrNameLst>
                                      </p:cBhvr>
                                      <p:tavLst>
                                        <p:tav tm="0" fmla="#ppt_y-sin(pi*$)/81">
                                          <p:val>
                                            <p:fltVal val="0"/>
                                          </p:val>
                                        </p:tav>
                                        <p:tav tm="100000">
                                          <p:val>
                                            <p:fltVal val="1"/>
                                          </p:val>
                                        </p:tav>
                                      </p:tavLst>
                                    </p:anim>
                                    <p:animScale>
                                      <p:cBhvr>
                                        <p:cTn id="133" dur="1">
                                          <p:stCondLst>
                                            <p:cond delay="32"/>
                                          </p:stCondLst>
                                        </p:cTn>
                                        <p:tgtEl>
                                          <p:spTgt spid="6">
                                            <p:graphicEl>
                                              <a:chart seriesIdx="0" categoryIdx="3" bldStep="ptInCategory"/>
                                            </p:graphicEl>
                                          </p:spTgt>
                                        </p:tgtEl>
                                      </p:cBhvr>
                                      <p:to x="100000" y="60000"/>
                                    </p:animScale>
                                    <p:animScale>
                                      <p:cBhvr>
                                        <p:cTn id="134" dur="8" decel="50000">
                                          <p:stCondLst>
                                            <p:cond delay="34"/>
                                          </p:stCondLst>
                                        </p:cTn>
                                        <p:tgtEl>
                                          <p:spTgt spid="6">
                                            <p:graphicEl>
                                              <a:chart seriesIdx="0" categoryIdx="3" bldStep="ptInCategory"/>
                                            </p:graphicEl>
                                          </p:spTgt>
                                        </p:tgtEl>
                                      </p:cBhvr>
                                      <p:to x="100000" y="100000"/>
                                    </p:animScale>
                                    <p:animScale>
                                      <p:cBhvr>
                                        <p:cTn id="135" dur="1">
                                          <p:stCondLst>
                                            <p:cond delay="66"/>
                                          </p:stCondLst>
                                        </p:cTn>
                                        <p:tgtEl>
                                          <p:spTgt spid="6">
                                            <p:graphicEl>
                                              <a:chart seriesIdx="0" categoryIdx="3" bldStep="ptInCategory"/>
                                            </p:graphicEl>
                                          </p:spTgt>
                                        </p:tgtEl>
                                      </p:cBhvr>
                                      <p:to x="100000" y="80000"/>
                                    </p:animScale>
                                    <p:animScale>
                                      <p:cBhvr>
                                        <p:cTn id="136" dur="8" decel="50000">
                                          <p:stCondLst>
                                            <p:cond delay="67"/>
                                          </p:stCondLst>
                                        </p:cTn>
                                        <p:tgtEl>
                                          <p:spTgt spid="6">
                                            <p:graphicEl>
                                              <a:chart seriesIdx="0" categoryIdx="3" bldStep="ptInCategory"/>
                                            </p:graphicEl>
                                          </p:spTgt>
                                        </p:tgtEl>
                                      </p:cBhvr>
                                      <p:to x="100000" y="100000"/>
                                    </p:animScale>
                                    <p:animScale>
                                      <p:cBhvr>
                                        <p:cTn id="137" dur="1">
                                          <p:stCondLst>
                                            <p:cond delay="82"/>
                                          </p:stCondLst>
                                        </p:cTn>
                                        <p:tgtEl>
                                          <p:spTgt spid="6">
                                            <p:graphicEl>
                                              <a:chart seriesIdx="0" categoryIdx="3" bldStep="ptInCategory"/>
                                            </p:graphicEl>
                                          </p:spTgt>
                                        </p:tgtEl>
                                      </p:cBhvr>
                                      <p:to x="100000" y="90000"/>
                                    </p:animScale>
                                    <p:animScale>
                                      <p:cBhvr>
                                        <p:cTn id="138" dur="8" decel="50000">
                                          <p:stCondLst>
                                            <p:cond delay="83"/>
                                          </p:stCondLst>
                                        </p:cTn>
                                        <p:tgtEl>
                                          <p:spTgt spid="6">
                                            <p:graphicEl>
                                              <a:chart seriesIdx="0" categoryIdx="3" bldStep="ptInCategory"/>
                                            </p:graphicEl>
                                          </p:spTgt>
                                        </p:tgtEl>
                                      </p:cBhvr>
                                      <p:to x="100000" y="100000"/>
                                    </p:animScale>
                                    <p:animScale>
                                      <p:cBhvr>
                                        <p:cTn id="139" dur="1">
                                          <p:stCondLst>
                                            <p:cond delay="90"/>
                                          </p:stCondLst>
                                        </p:cTn>
                                        <p:tgtEl>
                                          <p:spTgt spid="6">
                                            <p:graphicEl>
                                              <a:chart seriesIdx="0" categoryIdx="3" bldStep="ptInCategory"/>
                                            </p:graphicEl>
                                          </p:spTgt>
                                        </p:tgtEl>
                                      </p:cBhvr>
                                      <p:to x="100000" y="95000"/>
                                    </p:animScale>
                                    <p:animScale>
                                      <p:cBhvr>
                                        <p:cTn id="140" dur="8" decel="50000">
                                          <p:stCondLst>
                                            <p:cond delay="92"/>
                                          </p:stCondLst>
                                        </p:cTn>
                                        <p:tgtEl>
                                          <p:spTgt spid="6">
                                            <p:graphicEl>
                                              <a:chart seriesIdx="0" categoryIdx="3" bldStep="ptInCategory"/>
                                            </p:graphicEl>
                                          </p:spTgt>
                                        </p:tgtEl>
                                      </p:cBhvr>
                                      <p:to x="100000" y="100000"/>
                                    </p:animScale>
                                  </p:childTnLst>
                                </p:cTn>
                              </p:par>
                            </p:childTnLst>
                          </p:cTn>
                        </p:par>
                        <p:par>
                          <p:cTn id="141" fill="hold">
                            <p:stCondLst>
                              <p:cond delay="700"/>
                            </p:stCondLst>
                            <p:childTnLst>
                              <p:par>
                                <p:cTn id="142" presetID="26" presetClass="entr" presetSubtype="0" fill="hold" grpId="0" nodeType="afterEffect">
                                  <p:stCondLst>
                                    <p:cond delay="0"/>
                                  </p:stCondLst>
                                  <p:childTnLst>
                                    <p:set>
                                      <p:cBhvr>
                                        <p:cTn id="143" dur="1" fill="hold">
                                          <p:stCondLst>
                                            <p:cond delay="0"/>
                                          </p:stCondLst>
                                        </p:cTn>
                                        <p:tgtEl>
                                          <p:spTgt spid="6">
                                            <p:graphicEl>
                                              <a:chart seriesIdx="1" categoryIdx="3" bldStep="ptInCategory"/>
                                            </p:graphicEl>
                                          </p:spTgt>
                                        </p:tgtEl>
                                        <p:attrNameLst>
                                          <p:attrName>style.visibility</p:attrName>
                                        </p:attrNameLst>
                                      </p:cBhvr>
                                      <p:to>
                                        <p:strVal val="visible"/>
                                      </p:to>
                                    </p:set>
                                    <p:animEffect transition="in" filter="wipe(down)">
                                      <p:cBhvr>
                                        <p:cTn id="144" dur="29">
                                          <p:stCondLst>
                                            <p:cond delay="0"/>
                                          </p:stCondLst>
                                        </p:cTn>
                                        <p:tgtEl>
                                          <p:spTgt spid="6">
                                            <p:graphicEl>
                                              <a:chart seriesIdx="1" categoryIdx="3" bldStep="ptInCategory"/>
                                            </p:graphicEl>
                                          </p:spTgt>
                                        </p:tgtEl>
                                      </p:cBhvr>
                                    </p:animEffect>
                                    <p:anim calcmode="lin" valueType="num">
                                      <p:cBhvr>
                                        <p:cTn id="145" dur="91" tmFilter="0,0; 0.14,0.36; 0.43,0.73; 0.71,0.91; 1.0,1.0">
                                          <p:stCondLst>
                                            <p:cond delay="0"/>
                                          </p:stCondLst>
                                        </p:cTn>
                                        <p:tgtEl>
                                          <p:spTgt spid="6">
                                            <p:graphicEl>
                                              <a:chart seriesIdx="1" categoryIdx="3" bldStep="ptInCategory"/>
                                            </p:graphicEl>
                                          </p:spTgt>
                                        </p:tgtEl>
                                        <p:attrNameLst>
                                          <p:attrName>ppt_x</p:attrName>
                                        </p:attrNameLst>
                                      </p:cBhvr>
                                      <p:tavLst>
                                        <p:tav tm="0">
                                          <p:val>
                                            <p:strVal val="#ppt_x-0.25"/>
                                          </p:val>
                                        </p:tav>
                                        <p:tav tm="100000">
                                          <p:val>
                                            <p:strVal val="#ppt_x"/>
                                          </p:val>
                                        </p:tav>
                                      </p:tavLst>
                                    </p:anim>
                                    <p:anim calcmode="lin" valueType="num">
                                      <p:cBhvr>
                                        <p:cTn id="146" dur="33" tmFilter="0.0,0.0; 0.25,0.07; 0.50,0.2; 0.75,0.467; 1.0,1.0">
                                          <p:stCondLst>
                                            <p:cond delay="0"/>
                                          </p:stCondLst>
                                        </p:cTn>
                                        <p:tgtEl>
                                          <p:spTgt spid="6">
                                            <p:graphicEl>
                                              <a:chart seriesIdx="1" categoryIdx="3" bldStep="ptInCategory"/>
                                            </p:graphicEl>
                                          </p:spTgt>
                                        </p:tgtEl>
                                        <p:attrNameLst>
                                          <p:attrName>ppt_y</p:attrName>
                                        </p:attrNameLst>
                                      </p:cBhvr>
                                      <p:tavLst>
                                        <p:tav tm="0" fmla="#ppt_y-sin(pi*$)/3">
                                          <p:val>
                                            <p:fltVal val="0.5"/>
                                          </p:val>
                                        </p:tav>
                                        <p:tav tm="100000">
                                          <p:val>
                                            <p:fltVal val="1"/>
                                          </p:val>
                                        </p:tav>
                                      </p:tavLst>
                                    </p:anim>
                                    <p:anim calcmode="lin" valueType="num">
                                      <p:cBhvr>
                                        <p:cTn id="147" dur="33" tmFilter="0, 0; 0.125,0.2665; 0.25,0.4; 0.375,0.465; 0.5,0.5;  0.625,0.535; 0.75,0.6; 0.875,0.7335; 1,1">
                                          <p:stCondLst>
                                            <p:cond delay="33"/>
                                          </p:stCondLst>
                                        </p:cTn>
                                        <p:tgtEl>
                                          <p:spTgt spid="6">
                                            <p:graphicEl>
                                              <a:chart seriesIdx="1" categoryIdx="3" bldStep="ptInCategory"/>
                                            </p:graphicEl>
                                          </p:spTgt>
                                        </p:tgtEl>
                                        <p:attrNameLst>
                                          <p:attrName>ppt_y</p:attrName>
                                        </p:attrNameLst>
                                      </p:cBhvr>
                                      <p:tavLst>
                                        <p:tav tm="0" fmla="#ppt_y-sin(pi*$)/9">
                                          <p:val>
                                            <p:fltVal val="0"/>
                                          </p:val>
                                        </p:tav>
                                        <p:tav tm="100000">
                                          <p:val>
                                            <p:fltVal val="1"/>
                                          </p:val>
                                        </p:tav>
                                      </p:tavLst>
                                    </p:anim>
                                    <p:anim calcmode="lin" valueType="num">
                                      <p:cBhvr>
                                        <p:cTn id="148" dur="16" tmFilter="0, 0; 0.125,0.2665; 0.25,0.4; 0.375,0.465; 0.5,0.5;  0.625,0.535; 0.75,0.6; 0.875,0.7335; 1,1">
                                          <p:stCondLst>
                                            <p:cond delay="66"/>
                                          </p:stCondLst>
                                        </p:cTn>
                                        <p:tgtEl>
                                          <p:spTgt spid="6">
                                            <p:graphicEl>
                                              <a:chart seriesIdx="1" categoryIdx="3" bldStep="ptInCategory"/>
                                            </p:graphicEl>
                                          </p:spTgt>
                                        </p:tgtEl>
                                        <p:attrNameLst>
                                          <p:attrName>ppt_y</p:attrName>
                                        </p:attrNameLst>
                                      </p:cBhvr>
                                      <p:tavLst>
                                        <p:tav tm="0" fmla="#ppt_y-sin(pi*$)/27">
                                          <p:val>
                                            <p:fltVal val="0"/>
                                          </p:val>
                                        </p:tav>
                                        <p:tav tm="100000">
                                          <p:val>
                                            <p:fltVal val="1"/>
                                          </p:val>
                                        </p:tav>
                                      </p:tavLst>
                                    </p:anim>
                                    <p:anim calcmode="lin" valueType="num">
                                      <p:cBhvr>
                                        <p:cTn id="149" dur="8" tmFilter="0, 0; 0.125,0.2665; 0.25,0.4; 0.375,0.465; 0.5,0.5;  0.625,0.535; 0.75,0.6; 0.875,0.7335; 1,1">
                                          <p:stCondLst>
                                            <p:cond delay="83"/>
                                          </p:stCondLst>
                                        </p:cTn>
                                        <p:tgtEl>
                                          <p:spTgt spid="6">
                                            <p:graphicEl>
                                              <a:chart seriesIdx="1" categoryIdx="3" bldStep="ptInCategory"/>
                                            </p:graphicEl>
                                          </p:spTgt>
                                        </p:tgtEl>
                                        <p:attrNameLst>
                                          <p:attrName>ppt_y</p:attrName>
                                        </p:attrNameLst>
                                      </p:cBhvr>
                                      <p:tavLst>
                                        <p:tav tm="0" fmla="#ppt_y-sin(pi*$)/81">
                                          <p:val>
                                            <p:fltVal val="0"/>
                                          </p:val>
                                        </p:tav>
                                        <p:tav tm="100000">
                                          <p:val>
                                            <p:fltVal val="1"/>
                                          </p:val>
                                        </p:tav>
                                      </p:tavLst>
                                    </p:anim>
                                    <p:animScale>
                                      <p:cBhvr>
                                        <p:cTn id="150" dur="1">
                                          <p:stCondLst>
                                            <p:cond delay="32"/>
                                          </p:stCondLst>
                                        </p:cTn>
                                        <p:tgtEl>
                                          <p:spTgt spid="6">
                                            <p:graphicEl>
                                              <a:chart seriesIdx="1" categoryIdx="3" bldStep="ptInCategory"/>
                                            </p:graphicEl>
                                          </p:spTgt>
                                        </p:tgtEl>
                                      </p:cBhvr>
                                      <p:to x="100000" y="60000"/>
                                    </p:animScale>
                                    <p:animScale>
                                      <p:cBhvr>
                                        <p:cTn id="151" dur="8" decel="50000">
                                          <p:stCondLst>
                                            <p:cond delay="34"/>
                                          </p:stCondLst>
                                        </p:cTn>
                                        <p:tgtEl>
                                          <p:spTgt spid="6">
                                            <p:graphicEl>
                                              <a:chart seriesIdx="1" categoryIdx="3" bldStep="ptInCategory"/>
                                            </p:graphicEl>
                                          </p:spTgt>
                                        </p:tgtEl>
                                      </p:cBhvr>
                                      <p:to x="100000" y="100000"/>
                                    </p:animScale>
                                    <p:animScale>
                                      <p:cBhvr>
                                        <p:cTn id="152" dur="1">
                                          <p:stCondLst>
                                            <p:cond delay="66"/>
                                          </p:stCondLst>
                                        </p:cTn>
                                        <p:tgtEl>
                                          <p:spTgt spid="6">
                                            <p:graphicEl>
                                              <a:chart seriesIdx="1" categoryIdx="3" bldStep="ptInCategory"/>
                                            </p:graphicEl>
                                          </p:spTgt>
                                        </p:tgtEl>
                                      </p:cBhvr>
                                      <p:to x="100000" y="80000"/>
                                    </p:animScale>
                                    <p:animScale>
                                      <p:cBhvr>
                                        <p:cTn id="153" dur="8" decel="50000">
                                          <p:stCondLst>
                                            <p:cond delay="67"/>
                                          </p:stCondLst>
                                        </p:cTn>
                                        <p:tgtEl>
                                          <p:spTgt spid="6">
                                            <p:graphicEl>
                                              <a:chart seriesIdx="1" categoryIdx="3" bldStep="ptInCategory"/>
                                            </p:graphicEl>
                                          </p:spTgt>
                                        </p:tgtEl>
                                      </p:cBhvr>
                                      <p:to x="100000" y="100000"/>
                                    </p:animScale>
                                    <p:animScale>
                                      <p:cBhvr>
                                        <p:cTn id="154" dur="1">
                                          <p:stCondLst>
                                            <p:cond delay="82"/>
                                          </p:stCondLst>
                                        </p:cTn>
                                        <p:tgtEl>
                                          <p:spTgt spid="6">
                                            <p:graphicEl>
                                              <a:chart seriesIdx="1" categoryIdx="3" bldStep="ptInCategory"/>
                                            </p:graphicEl>
                                          </p:spTgt>
                                        </p:tgtEl>
                                      </p:cBhvr>
                                      <p:to x="100000" y="90000"/>
                                    </p:animScale>
                                    <p:animScale>
                                      <p:cBhvr>
                                        <p:cTn id="155" dur="8" decel="50000">
                                          <p:stCondLst>
                                            <p:cond delay="83"/>
                                          </p:stCondLst>
                                        </p:cTn>
                                        <p:tgtEl>
                                          <p:spTgt spid="6">
                                            <p:graphicEl>
                                              <a:chart seriesIdx="1" categoryIdx="3" bldStep="ptInCategory"/>
                                            </p:graphicEl>
                                          </p:spTgt>
                                        </p:tgtEl>
                                      </p:cBhvr>
                                      <p:to x="100000" y="100000"/>
                                    </p:animScale>
                                    <p:animScale>
                                      <p:cBhvr>
                                        <p:cTn id="156" dur="1">
                                          <p:stCondLst>
                                            <p:cond delay="90"/>
                                          </p:stCondLst>
                                        </p:cTn>
                                        <p:tgtEl>
                                          <p:spTgt spid="6">
                                            <p:graphicEl>
                                              <a:chart seriesIdx="1" categoryIdx="3" bldStep="ptInCategory"/>
                                            </p:graphicEl>
                                          </p:spTgt>
                                        </p:tgtEl>
                                      </p:cBhvr>
                                      <p:to x="100000" y="95000"/>
                                    </p:animScale>
                                    <p:animScale>
                                      <p:cBhvr>
                                        <p:cTn id="157" dur="8" decel="50000">
                                          <p:stCondLst>
                                            <p:cond delay="92"/>
                                          </p:stCondLst>
                                        </p:cTn>
                                        <p:tgtEl>
                                          <p:spTgt spid="6">
                                            <p:graphicEl>
                                              <a:chart seriesIdx="1" categoryIdx="3" bldStep="ptInCategory"/>
                                            </p:graphicEl>
                                          </p:spTgt>
                                        </p:tgtEl>
                                      </p:cBhvr>
                                      <p:to x="100000" y="100000"/>
                                    </p:animScale>
                                  </p:childTnLst>
                                </p:cTn>
                              </p:par>
                            </p:childTnLst>
                          </p:cTn>
                        </p:par>
                        <p:par>
                          <p:cTn id="158" fill="hold">
                            <p:stCondLst>
                              <p:cond delay="800"/>
                            </p:stCondLst>
                            <p:childTnLst>
                              <p:par>
                                <p:cTn id="159" presetID="26" presetClass="entr" presetSubtype="0" fill="hold" grpId="0" nodeType="afterEffect">
                                  <p:stCondLst>
                                    <p:cond delay="0"/>
                                  </p:stCondLst>
                                  <p:childTnLst>
                                    <p:set>
                                      <p:cBhvr>
                                        <p:cTn id="160" dur="1" fill="hold">
                                          <p:stCondLst>
                                            <p:cond delay="0"/>
                                          </p:stCondLst>
                                        </p:cTn>
                                        <p:tgtEl>
                                          <p:spTgt spid="6">
                                            <p:graphicEl>
                                              <a:chart seriesIdx="0" categoryIdx="4" bldStep="ptInCategory"/>
                                            </p:graphicEl>
                                          </p:spTgt>
                                        </p:tgtEl>
                                        <p:attrNameLst>
                                          <p:attrName>style.visibility</p:attrName>
                                        </p:attrNameLst>
                                      </p:cBhvr>
                                      <p:to>
                                        <p:strVal val="visible"/>
                                      </p:to>
                                    </p:set>
                                    <p:animEffect transition="in" filter="wipe(down)">
                                      <p:cBhvr>
                                        <p:cTn id="161" dur="29">
                                          <p:stCondLst>
                                            <p:cond delay="0"/>
                                          </p:stCondLst>
                                        </p:cTn>
                                        <p:tgtEl>
                                          <p:spTgt spid="6">
                                            <p:graphicEl>
                                              <a:chart seriesIdx="0" categoryIdx="4" bldStep="ptInCategory"/>
                                            </p:graphicEl>
                                          </p:spTgt>
                                        </p:tgtEl>
                                      </p:cBhvr>
                                    </p:animEffect>
                                    <p:anim calcmode="lin" valueType="num">
                                      <p:cBhvr>
                                        <p:cTn id="162" dur="91" tmFilter="0,0; 0.14,0.36; 0.43,0.73; 0.71,0.91; 1.0,1.0">
                                          <p:stCondLst>
                                            <p:cond delay="0"/>
                                          </p:stCondLst>
                                        </p:cTn>
                                        <p:tgtEl>
                                          <p:spTgt spid="6">
                                            <p:graphicEl>
                                              <a:chart seriesIdx="0" categoryIdx="4" bldStep="ptInCategory"/>
                                            </p:graphicEl>
                                          </p:spTgt>
                                        </p:tgtEl>
                                        <p:attrNameLst>
                                          <p:attrName>ppt_x</p:attrName>
                                        </p:attrNameLst>
                                      </p:cBhvr>
                                      <p:tavLst>
                                        <p:tav tm="0">
                                          <p:val>
                                            <p:strVal val="#ppt_x-0.25"/>
                                          </p:val>
                                        </p:tav>
                                        <p:tav tm="100000">
                                          <p:val>
                                            <p:strVal val="#ppt_x"/>
                                          </p:val>
                                        </p:tav>
                                      </p:tavLst>
                                    </p:anim>
                                    <p:anim calcmode="lin" valueType="num">
                                      <p:cBhvr>
                                        <p:cTn id="163" dur="33" tmFilter="0.0,0.0; 0.25,0.07; 0.50,0.2; 0.75,0.467; 1.0,1.0">
                                          <p:stCondLst>
                                            <p:cond delay="0"/>
                                          </p:stCondLst>
                                        </p:cTn>
                                        <p:tgtEl>
                                          <p:spTgt spid="6">
                                            <p:graphicEl>
                                              <a:chart seriesIdx="0" categoryIdx="4" bldStep="ptInCategory"/>
                                            </p:graphicEl>
                                          </p:spTgt>
                                        </p:tgtEl>
                                        <p:attrNameLst>
                                          <p:attrName>ppt_y</p:attrName>
                                        </p:attrNameLst>
                                      </p:cBhvr>
                                      <p:tavLst>
                                        <p:tav tm="0" fmla="#ppt_y-sin(pi*$)/3">
                                          <p:val>
                                            <p:fltVal val="0.5"/>
                                          </p:val>
                                        </p:tav>
                                        <p:tav tm="100000">
                                          <p:val>
                                            <p:fltVal val="1"/>
                                          </p:val>
                                        </p:tav>
                                      </p:tavLst>
                                    </p:anim>
                                    <p:anim calcmode="lin" valueType="num">
                                      <p:cBhvr>
                                        <p:cTn id="164" dur="33" tmFilter="0, 0; 0.125,0.2665; 0.25,0.4; 0.375,0.465; 0.5,0.5;  0.625,0.535; 0.75,0.6; 0.875,0.7335; 1,1">
                                          <p:stCondLst>
                                            <p:cond delay="33"/>
                                          </p:stCondLst>
                                        </p:cTn>
                                        <p:tgtEl>
                                          <p:spTgt spid="6">
                                            <p:graphicEl>
                                              <a:chart seriesIdx="0" categoryIdx="4" bldStep="ptInCategory"/>
                                            </p:graphicEl>
                                          </p:spTgt>
                                        </p:tgtEl>
                                        <p:attrNameLst>
                                          <p:attrName>ppt_y</p:attrName>
                                        </p:attrNameLst>
                                      </p:cBhvr>
                                      <p:tavLst>
                                        <p:tav tm="0" fmla="#ppt_y-sin(pi*$)/9">
                                          <p:val>
                                            <p:fltVal val="0"/>
                                          </p:val>
                                        </p:tav>
                                        <p:tav tm="100000">
                                          <p:val>
                                            <p:fltVal val="1"/>
                                          </p:val>
                                        </p:tav>
                                      </p:tavLst>
                                    </p:anim>
                                    <p:anim calcmode="lin" valueType="num">
                                      <p:cBhvr>
                                        <p:cTn id="165" dur="16" tmFilter="0, 0; 0.125,0.2665; 0.25,0.4; 0.375,0.465; 0.5,0.5;  0.625,0.535; 0.75,0.6; 0.875,0.7335; 1,1">
                                          <p:stCondLst>
                                            <p:cond delay="66"/>
                                          </p:stCondLst>
                                        </p:cTn>
                                        <p:tgtEl>
                                          <p:spTgt spid="6">
                                            <p:graphicEl>
                                              <a:chart seriesIdx="0" categoryIdx="4" bldStep="ptInCategory"/>
                                            </p:graphicEl>
                                          </p:spTgt>
                                        </p:tgtEl>
                                        <p:attrNameLst>
                                          <p:attrName>ppt_y</p:attrName>
                                        </p:attrNameLst>
                                      </p:cBhvr>
                                      <p:tavLst>
                                        <p:tav tm="0" fmla="#ppt_y-sin(pi*$)/27">
                                          <p:val>
                                            <p:fltVal val="0"/>
                                          </p:val>
                                        </p:tav>
                                        <p:tav tm="100000">
                                          <p:val>
                                            <p:fltVal val="1"/>
                                          </p:val>
                                        </p:tav>
                                      </p:tavLst>
                                    </p:anim>
                                    <p:anim calcmode="lin" valueType="num">
                                      <p:cBhvr>
                                        <p:cTn id="166" dur="8" tmFilter="0, 0; 0.125,0.2665; 0.25,0.4; 0.375,0.465; 0.5,0.5;  0.625,0.535; 0.75,0.6; 0.875,0.7335; 1,1">
                                          <p:stCondLst>
                                            <p:cond delay="83"/>
                                          </p:stCondLst>
                                        </p:cTn>
                                        <p:tgtEl>
                                          <p:spTgt spid="6">
                                            <p:graphicEl>
                                              <a:chart seriesIdx="0" categoryIdx="4" bldStep="ptInCategory"/>
                                            </p:graphicEl>
                                          </p:spTgt>
                                        </p:tgtEl>
                                        <p:attrNameLst>
                                          <p:attrName>ppt_y</p:attrName>
                                        </p:attrNameLst>
                                      </p:cBhvr>
                                      <p:tavLst>
                                        <p:tav tm="0" fmla="#ppt_y-sin(pi*$)/81">
                                          <p:val>
                                            <p:fltVal val="0"/>
                                          </p:val>
                                        </p:tav>
                                        <p:tav tm="100000">
                                          <p:val>
                                            <p:fltVal val="1"/>
                                          </p:val>
                                        </p:tav>
                                      </p:tavLst>
                                    </p:anim>
                                    <p:animScale>
                                      <p:cBhvr>
                                        <p:cTn id="167" dur="1">
                                          <p:stCondLst>
                                            <p:cond delay="32"/>
                                          </p:stCondLst>
                                        </p:cTn>
                                        <p:tgtEl>
                                          <p:spTgt spid="6">
                                            <p:graphicEl>
                                              <a:chart seriesIdx="0" categoryIdx="4" bldStep="ptInCategory"/>
                                            </p:graphicEl>
                                          </p:spTgt>
                                        </p:tgtEl>
                                      </p:cBhvr>
                                      <p:to x="100000" y="60000"/>
                                    </p:animScale>
                                    <p:animScale>
                                      <p:cBhvr>
                                        <p:cTn id="168" dur="8" decel="50000">
                                          <p:stCondLst>
                                            <p:cond delay="34"/>
                                          </p:stCondLst>
                                        </p:cTn>
                                        <p:tgtEl>
                                          <p:spTgt spid="6">
                                            <p:graphicEl>
                                              <a:chart seriesIdx="0" categoryIdx="4" bldStep="ptInCategory"/>
                                            </p:graphicEl>
                                          </p:spTgt>
                                        </p:tgtEl>
                                      </p:cBhvr>
                                      <p:to x="100000" y="100000"/>
                                    </p:animScale>
                                    <p:animScale>
                                      <p:cBhvr>
                                        <p:cTn id="169" dur="1">
                                          <p:stCondLst>
                                            <p:cond delay="66"/>
                                          </p:stCondLst>
                                        </p:cTn>
                                        <p:tgtEl>
                                          <p:spTgt spid="6">
                                            <p:graphicEl>
                                              <a:chart seriesIdx="0" categoryIdx="4" bldStep="ptInCategory"/>
                                            </p:graphicEl>
                                          </p:spTgt>
                                        </p:tgtEl>
                                      </p:cBhvr>
                                      <p:to x="100000" y="80000"/>
                                    </p:animScale>
                                    <p:animScale>
                                      <p:cBhvr>
                                        <p:cTn id="170" dur="8" decel="50000">
                                          <p:stCondLst>
                                            <p:cond delay="67"/>
                                          </p:stCondLst>
                                        </p:cTn>
                                        <p:tgtEl>
                                          <p:spTgt spid="6">
                                            <p:graphicEl>
                                              <a:chart seriesIdx="0" categoryIdx="4" bldStep="ptInCategory"/>
                                            </p:graphicEl>
                                          </p:spTgt>
                                        </p:tgtEl>
                                      </p:cBhvr>
                                      <p:to x="100000" y="100000"/>
                                    </p:animScale>
                                    <p:animScale>
                                      <p:cBhvr>
                                        <p:cTn id="171" dur="1">
                                          <p:stCondLst>
                                            <p:cond delay="82"/>
                                          </p:stCondLst>
                                        </p:cTn>
                                        <p:tgtEl>
                                          <p:spTgt spid="6">
                                            <p:graphicEl>
                                              <a:chart seriesIdx="0" categoryIdx="4" bldStep="ptInCategory"/>
                                            </p:graphicEl>
                                          </p:spTgt>
                                        </p:tgtEl>
                                      </p:cBhvr>
                                      <p:to x="100000" y="90000"/>
                                    </p:animScale>
                                    <p:animScale>
                                      <p:cBhvr>
                                        <p:cTn id="172" dur="8" decel="50000">
                                          <p:stCondLst>
                                            <p:cond delay="83"/>
                                          </p:stCondLst>
                                        </p:cTn>
                                        <p:tgtEl>
                                          <p:spTgt spid="6">
                                            <p:graphicEl>
                                              <a:chart seriesIdx="0" categoryIdx="4" bldStep="ptInCategory"/>
                                            </p:graphicEl>
                                          </p:spTgt>
                                        </p:tgtEl>
                                      </p:cBhvr>
                                      <p:to x="100000" y="100000"/>
                                    </p:animScale>
                                    <p:animScale>
                                      <p:cBhvr>
                                        <p:cTn id="173" dur="1">
                                          <p:stCondLst>
                                            <p:cond delay="90"/>
                                          </p:stCondLst>
                                        </p:cTn>
                                        <p:tgtEl>
                                          <p:spTgt spid="6">
                                            <p:graphicEl>
                                              <a:chart seriesIdx="0" categoryIdx="4" bldStep="ptInCategory"/>
                                            </p:graphicEl>
                                          </p:spTgt>
                                        </p:tgtEl>
                                      </p:cBhvr>
                                      <p:to x="100000" y="95000"/>
                                    </p:animScale>
                                    <p:animScale>
                                      <p:cBhvr>
                                        <p:cTn id="174" dur="8" decel="50000">
                                          <p:stCondLst>
                                            <p:cond delay="92"/>
                                          </p:stCondLst>
                                        </p:cTn>
                                        <p:tgtEl>
                                          <p:spTgt spid="6">
                                            <p:graphicEl>
                                              <a:chart seriesIdx="0" categoryIdx="4" bldStep="ptInCategory"/>
                                            </p:graphicEl>
                                          </p:spTgt>
                                        </p:tgtEl>
                                      </p:cBhvr>
                                      <p:to x="100000" y="100000"/>
                                    </p:animScale>
                                  </p:childTnLst>
                                </p:cTn>
                              </p:par>
                            </p:childTnLst>
                          </p:cTn>
                        </p:par>
                        <p:par>
                          <p:cTn id="175" fill="hold">
                            <p:stCondLst>
                              <p:cond delay="900"/>
                            </p:stCondLst>
                            <p:childTnLst>
                              <p:par>
                                <p:cTn id="176" presetID="26" presetClass="entr" presetSubtype="0" fill="hold" grpId="0" nodeType="afterEffect">
                                  <p:stCondLst>
                                    <p:cond delay="0"/>
                                  </p:stCondLst>
                                  <p:childTnLst>
                                    <p:set>
                                      <p:cBhvr>
                                        <p:cTn id="177" dur="1" fill="hold">
                                          <p:stCondLst>
                                            <p:cond delay="0"/>
                                          </p:stCondLst>
                                        </p:cTn>
                                        <p:tgtEl>
                                          <p:spTgt spid="6">
                                            <p:graphicEl>
                                              <a:chart seriesIdx="1" categoryIdx="4" bldStep="ptInCategory"/>
                                            </p:graphicEl>
                                          </p:spTgt>
                                        </p:tgtEl>
                                        <p:attrNameLst>
                                          <p:attrName>style.visibility</p:attrName>
                                        </p:attrNameLst>
                                      </p:cBhvr>
                                      <p:to>
                                        <p:strVal val="visible"/>
                                      </p:to>
                                    </p:set>
                                    <p:animEffect transition="in" filter="wipe(down)">
                                      <p:cBhvr>
                                        <p:cTn id="178" dur="29">
                                          <p:stCondLst>
                                            <p:cond delay="0"/>
                                          </p:stCondLst>
                                        </p:cTn>
                                        <p:tgtEl>
                                          <p:spTgt spid="6">
                                            <p:graphicEl>
                                              <a:chart seriesIdx="1" categoryIdx="4" bldStep="ptInCategory"/>
                                            </p:graphicEl>
                                          </p:spTgt>
                                        </p:tgtEl>
                                      </p:cBhvr>
                                    </p:animEffect>
                                    <p:anim calcmode="lin" valueType="num">
                                      <p:cBhvr>
                                        <p:cTn id="179" dur="91" tmFilter="0,0; 0.14,0.36; 0.43,0.73; 0.71,0.91; 1.0,1.0">
                                          <p:stCondLst>
                                            <p:cond delay="0"/>
                                          </p:stCondLst>
                                        </p:cTn>
                                        <p:tgtEl>
                                          <p:spTgt spid="6">
                                            <p:graphicEl>
                                              <a:chart seriesIdx="1" categoryIdx="4" bldStep="ptInCategory"/>
                                            </p:graphicEl>
                                          </p:spTgt>
                                        </p:tgtEl>
                                        <p:attrNameLst>
                                          <p:attrName>ppt_x</p:attrName>
                                        </p:attrNameLst>
                                      </p:cBhvr>
                                      <p:tavLst>
                                        <p:tav tm="0">
                                          <p:val>
                                            <p:strVal val="#ppt_x-0.25"/>
                                          </p:val>
                                        </p:tav>
                                        <p:tav tm="100000">
                                          <p:val>
                                            <p:strVal val="#ppt_x"/>
                                          </p:val>
                                        </p:tav>
                                      </p:tavLst>
                                    </p:anim>
                                    <p:anim calcmode="lin" valueType="num">
                                      <p:cBhvr>
                                        <p:cTn id="180" dur="33" tmFilter="0.0,0.0; 0.25,0.07; 0.50,0.2; 0.75,0.467; 1.0,1.0">
                                          <p:stCondLst>
                                            <p:cond delay="0"/>
                                          </p:stCondLst>
                                        </p:cTn>
                                        <p:tgtEl>
                                          <p:spTgt spid="6">
                                            <p:graphicEl>
                                              <a:chart seriesIdx="1" categoryIdx="4" bldStep="ptInCategory"/>
                                            </p:graphicEl>
                                          </p:spTgt>
                                        </p:tgtEl>
                                        <p:attrNameLst>
                                          <p:attrName>ppt_y</p:attrName>
                                        </p:attrNameLst>
                                      </p:cBhvr>
                                      <p:tavLst>
                                        <p:tav tm="0" fmla="#ppt_y-sin(pi*$)/3">
                                          <p:val>
                                            <p:fltVal val="0.5"/>
                                          </p:val>
                                        </p:tav>
                                        <p:tav tm="100000">
                                          <p:val>
                                            <p:fltVal val="1"/>
                                          </p:val>
                                        </p:tav>
                                      </p:tavLst>
                                    </p:anim>
                                    <p:anim calcmode="lin" valueType="num">
                                      <p:cBhvr>
                                        <p:cTn id="181" dur="33" tmFilter="0, 0; 0.125,0.2665; 0.25,0.4; 0.375,0.465; 0.5,0.5;  0.625,0.535; 0.75,0.6; 0.875,0.7335; 1,1">
                                          <p:stCondLst>
                                            <p:cond delay="33"/>
                                          </p:stCondLst>
                                        </p:cTn>
                                        <p:tgtEl>
                                          <p:spTgt spid="6">
                                            <p:graphicEl>
                                              <a:chart seriesIdx="1" categoryIdx="4" bldStep="ptInCategory"/>
                                            </p:graphicEl>
                                          </p:spTgt>
                                        </p:tgtEl>
                                        <p:attrNameLst>
                                          <p:attrName>ppt_y</p:attrName>
                                        </p:attrNameLst>
                                      </p:cBhvr>
                                      <p:tavLst>
                                        <p:tav tm="0" fmla="#ppt_y-sin(pi*$)/9">
                                          <p:val>
                                            <p:fltVal val="0"/>
                                          </p:val>
                                        </p:tav>
                                        <p:tav tm="100000">
                                          <p:val>
                                            <p:fltVal val="1"/>
                                          </p:val>
                                        </p:tav>
                                      </p:tavLst>
                                    </p:anim>
                                    <p:anim calcmode="lin" valueType="num">
                                      <p:cBhvr>
                                        <p:cTn id="182" dur="16" tmFilter="0, 0; 0.125,0.2665; 0.25,0.4; 0.375,0.465; 0.5,0.5;  0.625,0.535; 0.75,0.6; 0.875,0.7335; 1,1">
                                          <p:stCondLst>
                                            <p:cond delay="66"/>
                                          </p:stCondLst>
                                        </p:cTn>
                                        <p:tgtEl>
                                          <p:spTgt spid="6">
                                            <p:graphicEl>
                                              <a:chart seriesIdx="1" categoryIdx="4" bldStep="ptInCategory"/>
                                            </p:graphicEl>
                                          </p:spTgt>
                                        </p:tgtEl>
                                        <p:attrNameLst>
                                          <p:attrName>ppt_y</p:attrName>
                                        </p:attrNameLst>
                                      </p:cBhvr>
                                      <p:tavLst>
                                        <p:tav tm="0" fmla="#ppt_y-sin(pi*$)/27">
                                          <p:val>
                                            <p:fltVal val="0"/>
                                          </p:val>
                                        </p:tav>
                                        <p:tav tm="100000">
                                          <p:val>
                                            <p:fltVal val="1"/>
                                          </p:val>
                                        </p:tav>
                                      </p:tavLst>
                                    </p:anim>
                                    <p:anim calcmode="lin" valueType="num">
                                      <p:cBhvr>
                                        <p:cTn id="183" dur="8" tmFilter="0, 0; 0.125,0.2665; 0.25,0.4; 0.375,0.465; 0.5,0.5;  0.625,0.535; 0.75,0.6; 0.875,0.7335; 1,1">
                                          <p:stCondLst>
                                            <p:cond delay="83"/>
                                          </p:stCondLst>
                                        </p:cTn>
                                        <p:tgtEl>
                                          <p:spTgt spid="6">
                                            <p:graphicEl>
                                              <a:chart seriesIdx="1" categoryIdx="4" bldStep="ptInCategory"/>
                                            </p:graphicEl>
                                          </p:spTgt>
                                        </p:tgtEl>
                                        <p:attrNameLst>
                                          <p:attrName>ppt_y</p:attrName>
                                        </p:attrNameLst>
                                      </p:cBhvr>
                                      <p:tavLst>
                                        <p:tav tm="0" fmla="#ppt_y-sin(pi*$)/81">
                                          <p:val>
                                            <p:fltVal val="0"/>
                                          </p:val>
                                        </p:tav>
                                        <p:tav tm="100000">
                                          <p:val>
                                            <p:fltVal val="1"/>
                                          </p:val>
                                        </p:tav>
                                      </p:tavLst>
                                    </p:anim>
                                    <p:animScale>
                                      <p:cBhvr>
                                        <p:cTn id="184" dur="1">
                                          <p:stCondLst>
                                            <p:cond delay="32"/>
                                          </p:stCondLst>
                                        </p:cTn>
                                        <p:tgtEl>
                                          <p:spTgt spid="6">
                                            <p:graphicEl>
                                              <a:chart seriesIdx="1" categoryIdx="4" bldStep="ptInCategory"/>
                                            </p:graphicEl>
                                          </p:spTgt>
                                        </p:tgtEl>
                                      </p:cBhvr>
                                      <p:to x="100000" y="60000"/>
                                    </p:animScale>
                                    <p:animScale>
                                      <p:cBhvr>
                                        <p:cTn id="185" dur="8" decel="50000">
                                          <p:stCondLst>
                                            <p:cond delay="34"/>
                                          </p:stCondLst>
                                        </p:cTn>
                                        <p:tgtEl>
                                          <p:spTgt spid="6">
                                            <p:graphicEl>
                                              <a:chart seriesIdx="1" categoryIdx="4" bldStep="ptInCategory"/>
                                            </p:graphicEl>
                                          </p:spTgt>
                                        </p:tgtEl>
                                      </p:cBhvr>
                                      <p:to x="100000" y="100000"/>
                                    </p:animScale>
                                    <p:animScale>
                                      <p:cBhvr>
                                        <p:cTn id="186" dur="1">
                                          <p:stCondLst>
                                            <p:cond delay="66"/>
                                          </p:stCondLst>
                                        </p:cTn>
                                        <p:tgtEl>
                                          <p:spTgt spid="6">
                                            <p:graphicEl>
                                              <a:chart seriesIdx="1" categoryIdx="4" bldStep="ptInCategory"/>
                                            </p:graphicEl>
                                          </p:spTgt>
                                        </p:tgtEl>
                                      </p:cBhvr>
                                      <p:to x="100000" y="80000"/>
                                    </p:animScale>
                                    <p:animScale>
                                      <p:cBhvr>
                                        <p:cTn id="187" dur="8" decel="50000">
                                          <p:stCondLst>
                                            <p:cond delay="67"/>
                                          </p:stCondLst>
                                        </p:cTn>
                                        <p:tgtEl>
                                          <p:spTgt spid="6">
                                            <p:graphicEl>
                                              <a:chart seriesIdx="1" categoryIdx="4" bldStep="ptInCategory"/>
                                            </p:graphicEl>
                                          </p:spTgt>
                                        </p:tgtEl>
                                      </p:cBhvr>
                                      <p:to x="100000" y="100000"/>
                                    </p:animScale>
                                    <p:animScale>
                                      <p:cBhvr>
                                        <p:cTn id="188" dur="1">
                                          <p:stCondLst>
                                            <p:cond delay="82"/>
                                          </p:stCondLst>
                                        </p:cTn>
                                        <p:tgtEl>
                                          <p:spTgt spid="6">
                                            <p:graphicEl>
                                              <a:chart seriesIdx="1" categoryIdx="4" bldStep="ptInCategory"/>
                                            </p:graphicEl>
                                          </p:spTgt>
                                        </p:tgtEl>
                                      </p:cBhvr>
                                      <p:to x="100000" y="90000"/>
                                    </p:animScale>
                                    <p:animScale>
                                      <p:cBhvr>
                                        <p:cTn id="189" dur="8" decel="50000">
                                          <p:stCondLst>
                                            <p:cond delay="83"/>
                                          </p:stCondLst>
                                        </p:cTn>
                                        <p:tgtEl>
                                          <p:spTgt spid="6">
                                            <p:graphicEl>
                                              <a:chart seriesIdx="1" categoryIdx="4" bldStep="ptInCategory"/>
                                            </p:graphicEl>
                                          </p:spTgt>
                                        </p:tgtEl>
                                      </p:cBhvr>
                                      <p:to x="100000" y="100000"/>
                                    </p:animScale>
                                    <p:animScale>
                                      <p:cBhvr>
                                        <p:cTn id="190" dur="1">
                                          <p:stCondLst>
                                            <p:cond delay="90"/>
                                          </p:stCondLst>
                                        </p:cTn>
                                        <p:tgtEl>
                                          <p:spTgt spid="6">
                                            <p:graphicEl>
                                              <a:chart seriesIdx="1" categoryIdx="4" bldStep="ptInCategory"/>
                                            </p:graphicEl>
                                          </p:spTgt>
                                        </p:tgtEl>
                                      </p:cBhvr>
                                      <p:to x="100000" y="95000"/>
                                    </p:animScale>
                                    <p:animScale>
                                      <p:cBhvr>
                                        <p:cTn id="191" dur="8" decel="50000">
                                          <p:stCondLst>
                                            <p:cond delay="92"/>
                                          </p:stCondLst>
                                        </p:cTn>
                                        <p:tgtEl>
                                          <p:spTgt spid="6">
                                            <p:graphicEl>
                                              <a:chart seriesIdx="1" categoryIdx="4" bldStep="ptInCategory"/>
                                            </p:graphicEl>
                                          </p:spTgt>
                                        </p:tgtEl>
                                      </p:cBhvr>
                                      <p:to x="100000" y="100000"/>
                                    </p:animScale>
                                  </p:childTnLst>
                                </p:cTn>
                              </p:par>
                            </p:childTnLst>
                          </p:cTn>
                        </p:par>
                        <p:par>
                          <p:cTn id="192" fill="hold">
                            <p:stCondLst>
                              <p:cond delay="1000"/>
                            </p:stCondLst>
                            <p:childTnLst>
                              <p:par>
                                <p:cTn id="193" presetID="26" presetClass="entr" presetSubtype="0" fill="hold" grpId="0" nodeType="afterEffect">
                                  <p:stCondLst>
                                    <p:cond delay="0"/>
                                  </p:stCondLst>
                                  <p:childTnLst>
                                    <p:set>
                                      <p:cBhvr>
                                        <p:cTn id="194" dur="1" fill="hold">
                                          <p:stCondLst>
                                            <p:cond delay="0"/>
                                          </p:stCondLst>
                                        </p:cTn>
                                        <p:tgtEl>
                                          <p:spTgt spid="6">
                                            <p:graphicEl>
                                              <a:chart seriesIdx="0" categoryIdx="5" bldStep="ptInCategory"/>
                                            </p:graphicEl>
                                          </p:spTgt>
                                        </p:tgtEl>
                                        <p:attrNameLst>
                                          <p:attrName>style.visibility</p:attrName>
                                        </p:attrNameLst>
                                      </p:cBhvr>
                                      <p:to>
                                        <p:strVal val="visible"/>
                                      </p:to>
                                    </p:set>
                                    <p:animEffect transition="in" filter="wipe(down)">
                                      <p:cBhvr>
                                        <p:cTn id="195" dur="29">
                                          <p:stCondLst>
                                            <p:cond delay="0"/>
                                          </p:stCondLst>
                                        </p:cTn>
                                        <p:tgtEl>
                                          <p:spTgt spid="6">
                                            <p:graphicEl>
                                              <a:chart seriesIdx="0" categoryIdx="5" bldStep="ptInCategory"/>
                                            </p:graphicEl>
                                          </p:spTgt>
                                        </p:tgtEl>
                                      </p:cBhvr>
                                    </p:animEffect>
                                    <p:anim calcmode="lin" valueType="num">
                                      <p:cBhvr>
                                        <p:cTn id="196" dur="91" tmFilter="0,0; 0.14,0.36; 0.43,0.73; 0.71,0.91; 1.0,1.0">
                                          <p:stCondLst>
                                            <p:cond delay="0"/>
                                          </p:stCondLst>
                                        </p:cTn>
                                        <p:tgtEl>
                                          <p:spTgt spid="6">
                                            <p:graphicEl>
                                              <a:chart seriesIdx="0" categoryIdx="5" bldStep="ptInCategory"/>
                                            </p:graphicEl>
                                          </p:spTgt>
                                        </p:tgtEl>
                                        <p:attrNameLst>
                                          <p:attrName>ppt_x</p:attrName>
                                        </p:attrNameLst>
                                      </p:cBhvr>
                                      <p:tavLst>
                                        <p:tav tm="0">
                                          <p:val>
                                            <p:strVal val="#ppt_x-0.25"/>
                                          </p:val>
                                        </p:tav>
                                        <p:tav tm="100000">
                                          <p:val>
                                            <p:strVal val="#ppt_x"/>
                                          </p:val>
                                        </p:tav>
                                      </p:tavLst>
                                    </p:anim>
                                    <p:anim calcmode="lin" valueType="num">
                                      <p:cBhvr>
                                        <p:cTn id="197" dur="33" tmFilter="0.0,0.0; 0.25,0.07; 0.50,0.2; 0.75,0.467; 1.0,1.0">
                                          <p:stCondLst>
                                            <p:cond delay="0"/>
                                          </p:stCondLst>
                                        </p:cTn>
                                        <p:tgtEl>
                                          <p:spTgt spid="6">
                                            <p:graphicEl>
                                              <a:chart seriesIdx="0" categoryIdx="5" bldStep="ptInCategory"/>
                                            </p:graphicEl>
                                          </p:spTgt>
                                        </p:tgtEl>
                                        <p:attrNameLst>
                                          <p:attrName>ppt_y</p:attrName>
                                        </p:attrNameLst>
                                      </p:cBhvr>
                                      <p:tavLst>
                                        <p:tav tm="0" fmla="#ppt_y-sin(pi*$)/3">
                                          <p:val>
                                            <p:fltVal val="0.5"/>
                                          </p:val>
                                        </p:tav>
                                        <p:tav tm="100000">
                                          <p:val>
                                            <p:fltVal val="1"/>
                                          </p:val>
                                        </p:tav>
                                      </p:tavLst>
                                    </p:anim>
                                    <p:anim calcmode="lin" valueType="num">
                                      <p:cBhvr>
                                        <p:cTn id="198" dur="33" tmFilter="0, 0; 0.125,0.2665; 0.25,0.4; 0.375,0.465; 0.5,0.5;  0.625,0.535; 0.75,0.6; 0.875,0.7335; 1,1">
                                          <p:stCondLst>
                                            <p:cond delay="33"/>
                                          </p:stCondLst>
                                        </p:cTn>
                                        <p:tgtEl>
                                          <p:spTgt spid="6">
                                            <p:graphicEl>
                                              <a:chart seriesIdx="0" categoryIdx="5" bldStep="ptInCategory"/>
                                            </p:graphicEl>
                                          </p:spTgt>
                                        </p:tgtEl>
                                        <p:attrNameLst>
                                          <p:attrName>ppt_y</p:attrName>
                                        </p:attrNameLst>
                                      </p:cBhvr>
                                      <p:tavLst>
                                        <p:tav tm="0" fmla="#ppt_y-sin(pi*$)/9">
                                          <p:val>
                                            <p:fltVal val="0"/>
                                          </p:val>
                                        </p:tav>
                                        <p:tav tm="100000">
                                          <p:val>
                                            <p:fltVal val="1"/>
                                          </p:val>
                                        </p:tav>
                                      </p:tavLst>
                                    </p:anim>
                                    <p:anim calcmode="lin" valueType="num">
                                      <p:cBhvr>
                                        <p:cTn id="199" dur="16" tmFilter="0, 0; 0.125,0.2665; 0.25,0.4; 0.375,0.465; 0.5,0.5;  0.625,0.535; 0.75,0.6; 0.875,0.7335; 1,1">
                                          <p:stCondLst>
                                            <p:cond delay="66"/>
                                          </p:stCondLst>
                                        </p:cTn>
                                        <p:tgtEl>
                                          <p:spTgt spid="6">
                                            <p:graphicEl>
                                              <a:chart seriesIdx="0" categoryIdx="5" bldStep="ptInCategory"/>
                                            </p:graphicEl>
                                          </p:spTgt>
                                        </p:tgtEl>
                                        <p:attrNameLst>
                                          <p:attrName>ppt_y</p:attrName>
                                        </p:attrNameLst>
                                      </p:cBhvr>
                                      <p:tavLst>
                                        <p:tav tm="0" fmla="#ppt_y-sin(pi*$)/27">
                                          <p:val>
                                            <p:fltVal val="0"/>
                                          </p:val>
                                        </p:tav>
                                        <p:tav tm="100000">
                                          <p:val>
                                            <p:fltVal val="1"/>
                                          </p:val>
                                        </p:tav>
                                      </p:tavLst>
                                    </p:anim>
                                    <p:anim calcmode="lin" valueType="num">
                                      <p:cBhvr>
                                        <p:cTn id="200" dur="8" tmFilter="0, 0; 0.125,0.2665; 0.25,0.4; 0.375,0.465; 0.5,0.5;  0.625,0.535; 0.75,0.6; 0.875,0.7335; 1,1">
                                          <p:stCondLst>
                                            <p:cond delay="83"/>
                                          </p:stCondLst>
                                        </p:cTn>
                                        <p:tgtEl>
                                          <p:spTgt spid="6">
                                            <p:graphicEl>
                                              <a:chart seriesIdx="0" categoryIdx="5" bldStep="ptInCategory"/>
                                            </p:graphicEl>
                                          </p:spTgt>
                                        </p:tgtEl>
                                        <p:attrNameLst>
                                          <p:attrName>ppt_y</p:attrName>
                                        </p:attrNameLst>
                                      </p:cBhvr>
                                      <p:tavLst>
                                        <p:tav tm="0" fmla="#ppt_y-sin(pi*$)/81">
                                          <p:val>
                                            <p:fltVal val="0"/>
                                          </p:val>
                                        </p:tav>
                                        <p:tav tm="100000">
                                          <p:val>
                                            <p:fltVal val="1"/>
                                          </p:val>
                                        </p:tav>
                                      </p:tavLst>
                                    </p:anim>
                                    <p:animScale>
                                      <p:cBhvr>
                                        <p:cTn id="201" dur="1">
                                          <p:stCondLst>
                                            <p:cond delay="32"/>
                                          </p:stCondLst>
                                        </p:cTn>
                                        <p:tgtEl>
                                          <p:spTgt spid="6">
                                            <p:graphicEl>
                                              <a:chart seriesIdx="0" categoryIdx="5" bldStep="ptInCategory"/>
                                            </p:graphicEl>
                                          </p:spTgt>
                                        </p:tgtEl>
                                      </p:cBhvr>
                                      <p:to x="100000" y="60000"/>
                                    </p:animScale>
                                    <p:animScale>
                                      <p:cBhvr>
                                        <p:cTn id="202" dur="8" decel="50000">
                                          <p:stCondLst>
                                            <p:cond delay="34"/>
                                          </p:stCondLst>
                                        </p:cTn>
                                        <p:tgtEl>
                                          <p:spTgt spid="6">
                                            <p:graphicEl>
                                              <a:chart seriesIdx="0" categoryIdx="5" bldStep="ptInCategory"/>
                                            </p:graphicEl>
                                          </p:spTgt>
                                        </p:tgtEl>
                                      </p:cBhvr>
                                      <p:to x="100000" y="100000"/>
                                    </p:animScale>
                                    <p:animScale>
                                      <p:cBhvr>
                                        <p:cTn id="203" dur="1">
                                          <p:stCondLst>
                                            <p:cond delay="66"/>
                                          </p:stCondLst>
                                        </p:cTn>
                                        <p:tgtEl>
                                          <p:spTgt spid="6">
                                            <p:graphicEl>
                                              <a:chart seriesIdx="0" categoryIdx="5" bldStep="ptInCategory"/>
                                            </p:graphicEl>
                                          </p:spTgt>
                                        </p:tgtEl>
                                      </p:cBhvr>
                                      <p:to x="100000" y="80000"/>
                                    </p:animScale>
                                    <p:animScale>
                                      <p:cBhvr>
                                        <p:cTn id="204" dur="8" decel="50000">
                                          <p:stCondLst>
                                            <p:cond delay="67"/>
                                          </p:stCondLst>
                                        </p:cTn>
                                        <p:tgtEl>
                                          <p:spTgt spid="6">
                                            <p:graphicEl>
                                              <a:chart seriesIdx="0" categoryIdx="5" bldStep="ptInCategory"/>
                                            </p:graphicEl>
                                          </p:spTgt>
                                        </p:tgtEl>
                                      </p:cBhvr>
                                      <p:to x="100000" y="100000"/>
                                    </p:animScale>
                                    <p:animScale>
                                      <p:cBhvr>
                                        <p:cTn id="205" dur="1">
                                          <p:stCondLst>
                                            <p:cond delay="82"/>
                                          </p:stCondLst>
                                        </p:cTn>
                                        <p:tgtEl>
                                          <p:spTgt spid="6">
                                            <p:graphicEl>
                                              <a:chart seriesIdx="0" categoryIdx="5" bldStep="ptInCategory"/>
                                            </p:graphicEl>
                                          </p:spTgt>
                                        </p:tgtEl>
                                      </p:cBhvr>
                                      <p:to x="100000" y="90000"/>
                                    </p:animScale>
                                    <p:animScale>
                                      <p:cBhvr>
                                        <p:cTn id="206" dur="8" decel="50000">
                                          <p:stCondLst>
                                            <p:cond delay="83"/>
                                          </p:stCondLst>
                                        </p:cTn>
                                        <p:tgtEl>
                                          <p:spTgt spid="6">
                                            <p:graphicEl>
                                              <a:chart seriesIdx="0" categoryIdx="5" bldStep="ptInCategory"/>
                                            </p:graphicEl>
                                          </p:spTgt>
                                        </p:tgtEl>
                                      </p:cBhvr>
                                      <p:to x="100000" y="100000"/>
                                    </p:animScale>
                                    <p:animScale>
                                      <p:cBhvr>
                                        <p:cTn id="207" dur="1">
                                          <p:stCondLst>
                                            <p:cond delay="90"/>
                                          </p:stCondLst>
                                        </p:cTn>
                                        <p:tgtEl>
                                          <p:spTgt spid="6">
                                            <p:graphicEl>
                                              <a:chart seriesIdx="0" categoryIdx="5" bldStep="ptInCategory"/>
                                            </p:graphicEl>
                                          </p:spTgt>
                                        </p:tgtEl>
                                      </p:cBhvr>
                                      <p:to x="100000" y="95000"/>
                                    </p:animScale>
                                    <p:animScale>
                                      <p:cBhvr>
                                        <p:cTn id="208" dur="8" decel="50000">
                                          <p:stCondLst>
                                            <p:cond delay="92"/>
                                          </p:stCondLst>
                                        </p:cTn>
                                        <p:tgtEl>
                                          <p:spTgt spid="6">
                                            <p:graphicEl>
                                              <a:chart seriesIdx="0" categoryIdx="5" bldStep="ptInCategory"/>
                                            </p:graphicEl>
                                          </p:spTgt>
                                        </p:tgtEl>
                                      </p:cBhvr>
                                      <p:to x="100000" y="100000"/>
                                    </p:animScale>
                                  </p:childTnLst>
                                </p:cTn>
                              </p:par>
                            </p:childTnLst>
                          </p:cTn>
                        </p:par>
                        <p:par>
                          <p:cTn id="209" fill="hold">
                            <p:stCondLst>
                              <p:cond delay="1100"/>
                            </p:stCondLst>
                            <p:childTnLst>
                              <p:par>
                                <p:cTn id="210" presetID="26" presetClass="entr" presetSubtype="0" fill="hold" grpId="0" nodeType="afterEffect">
                                  <p:stCondLst>
                                    <p:cond delay="0"/>
                                  </p:stCondLst>
                                  <p:childTnLst>
                                    <p:set>
                                      <p:cBhvr>
                                        <p:cTn id="211" dur="1" fill="hold">
                                          <p:stCondLst>
                                            <p:cond delay="0"/>
                                          </p:stCondLst>
                                        </p:cTn>
                                        <p:tgtEl>
                                          <p:spTgt spid="6">
                                            <p:graphicEl>
                                              <a:chart seriesIdx="1" categoryIdx="5" bldStep="ptInCategory"/>
                                            </p:graphicEl>
                                          </p:spTgt>
                                        </p:tgtEl>
                                        <p:attrNameLst>
                                          <p:attrName>style.visibility</p:attrName>
                                        </p:attrNameLst>
                                      </p:cBhvr>
                                      <p:to>
                                        <p:strVal val="visible"/>
                                      </p:to>
                                    </p:set>
                                    <p:animEffect transition="in" filter="wipe(down)">
                                      <p:cBhvr>
                                        <p:cTn id="212" dur="29">
                                          <p:stCondLst>
                                            <p:cond delay="0"/>
                                          </p:stCondLst>
                                        </p:cTn>
                                        <p:tgtEl>
                                          <p:spTgt spid="6">
                                            <p:graphicEl>
                                              <a:chart seriesIdx="1" categoryIdx="5" bldStep="ptInCategory"/>
                                            </p:graphicEl>
                                          </p:spTgt>
                                        </p:tgtEl>
                                      </p:cBhvr>
                                    </p:animEffect>
                                    <p:anim calcmode="lin" valueType="num">
                                      <p:cBhvr>
                                        <p:cTn id="213" dur="91" tmFilter="0,0; 0.14,0.36; 0.43,0.73; 0.71,0.91; 1.0,1.0">
                                          <p:stCondLst>
                                            <p:cond delay="0"/>
                                          </p:stCondLst>
                                        </p:cTn>
                                        <p:tgtEl>
                                          <p:spTgt spid="6">
                                            <p:graphicEl>
                                              <a:chart seriesIdx="1" categoryIdx="5" bldStep="ptInCategory"/>
                                            </p:graphicEl>
                                          </p:spTgt>
                                        </p:tgtEl>
                                        <p:attrNameLst>
                                          <p:attrName>ppt_x</p:attrName>
                                        </p:attrNameLst>
                                      </p:cBhvr>
                                      <p:tavLst>
                                        <p:tav tm="0">
                                          <p:val>
                                            <p:strVal val="#ppt_x-0.25"/>
                                          </p:val>
                                        </p:tav>
                                        <p:tav tm="100000">
                                          <p:val>
                                            <p:strVal val="#ppt_x"/>
                                          </p:val>
                                        </p:tav>
                                      </p:tavLst>
                                    </p:anim>
                                    <p:anim calcmode="lin" valueType="num">
                                      <p:cBhvr>
                                        <p:cTn id="214" dur="33" tmFilter="0.0,0.0; 0.25,0.07; 0.50,0.2; 0.75,0.467; 1.0,1.0">
                                          <p:stCondLst>
                                            <p:cond delay="0"/>
                                          </p:stCondLst>
                                        </p:cTn>
                                        <p:tgtEl>
                                          <p:spTgt spid="6">
                                            <p:graphicEl>
                                              <a:chart seriesIdx="1" categoryIdx="5" bldStep="ptInCategory"/>
                                            </p:graphicEl>
                                          </p:spTgt>
                                        </p:tgtEl>
                                        <p:attrNameLst>
                                          <p:attrName>ppt_y</p:attrName>
                                        </p:attrNameLst>
                                      </p:cBhvr>
                                      <p:tavLst>
                                        <p:tav tm="0" fmla="#ppt_y-sin(pi*$)/3">
                                          <p:val>
                                            <p:fltVal val="0.5"/>
                                          </p:val>
                                        </p:tav>
                                        <p:tav tm="100000">
                                          <p:val>
                                            <p:fltVal val="1"/>
                                          </p:val>
                                        </p:tav>
                                      </p:tavLst>
                                    </p:anim>
                                    <p:anim calcmode="lin" valueType="num">
                                      <p:cBhvr>
                                        <p:cTn id="215" dur="33" tmFilter="0, 0; 0.125,0.2665; 0.25,0.4; 0.375,0.465; 0.5,0.5;  0.625,0.535; 0.75,0.6; 0.875,0.7335; 1,1">
                                          <p:stCondLst>
                                            <p:cond delay="33"/>
                                          </p:stCondLst>
                                        </p:cTn>
                                        <p:tgtEl>
                                          <p:spTgt spid="6">
                                            <p:graphicEl>
                                              <a:chart seriesIdx="1" categoryIdx="5" bldStep="ptInCategory"/>
                                            </p:graphicEl>
                                          </p:spTgt>
                                        </p:tgtEl>
                                        <p:attrNameLst>
                                          <p:attrName>ppt_y</p:attrName>
                                        </p:attrNameLst>
                                      </p:cBhvr>
                                      <p:tavLst>
                                        <p:tav tm="0" fmla="#ppt_y-sin(pi*$)/9">
                                          <p:val>
                                            <p:fltVal val="0"/>
                                          </p:val>
                                        </p:tav>
                                        <p:tav tm="100000">
                                          <p:val>
                                            <p:fltVal val="1"/>
                                          </p:val>
                                        </p:tav>
                                      </p:tavLst>
                                    </p:anim>
                                    <p:anim calcmode="lin" valueType="num">
                                      <p:cBhvr>
                                        <p:cTn id="216" dur="16" tmFilter="0, 0; 0.125,0.2665; 0.25,0.4; 0.375,0.465; 0.5,0.5;  0.625,0.535; 0.75,0.6; 0.875,0.7335; 1,1">
                                          <p:stCondLst>
                                            <p:cond delay="66"/>
                                          </p:stCondLst>
                                        </p:cTn>
                                        <p:tgtEl>
                                          <p:spTgt spid="6">
                                            <p:graphicEl>
                                              <a:chart seriesIdx="1" categoryIdx="5" bldStep="ptInCategory"/>
                                            </p:graphicEl>
                                          </p:spTgt>
                                        </p:tgtEl>
                                        <p:attrNameLst>
                                          <p:attrName>ppt_y</p:attrName>
                                        </p:attrNameLst>
                                      </p:cBhvr>
                                      <p:tavLst>
                                        <p:tav tm="0" fmla="#ppt_y-sin(pi*$)/27">
                                          <p:val>
                                            <p:fltVal val="0"/>
                                          </p:val>
                                        </p:tav>
                                        <p:tav tm="100000">
                                          <p:val>
                                            <p:fltVal val="1"/>
                                          </p:val>
                                        </p:tav>
                                      </p:tavLst>
                                    </p:anim>
                                    <p:anim calcmode="lin" valueType="num">
                                      <p:cBhvr>
                                        <p:cTn id="217" dur="8" tmFilter="0, 0; 0.125,0.2665; 0.25,0.4; 0.375,0.465; 0.5,0.5;  0.625,0.535; 0.75,0.6; 0.875,0.7335; 1,1">
                                          <p:stCondLst>
                                            <p:cond delay="83"/>
                                          </p:stCondLst>
                                        </p:cTn>
                                        <p:tgtEl>
                                          <p:spTgt spid="6">
                                            <p:graphicEl>
                                              <a:chart seriesIdx="1" categoryIdx="5" bldStep="ptInCategory"/>
                                            </p:graphicEl>
                                          </p:spTgt>
                                        </p:tgtEl>
                                        <p:attrNameLst>
                                          <p:attrName>ppt_y</p:attrName>
                                        </p:attrNameLst>
                                      </p:cBhvr>
                                      <p:tavLst>
                                        <p:tav tm="0" fmla="#ppt_y-sin(pi*$)/81">
                                          <p:val>
                                            <p:fltVal val="0"/>
                                          </p:val>
                                        </p:tav>
                                        <p:tav tm="100000">
                                          <p:val>
                                            <p:fltVal val="1"/>
                                          </p:val>
                                        </p:tav>
                                      </p:tavLst>
                                    </p:anim>
                                    <p:animScale>
                                      <p:cBhvr>
                                        <p:cTn id="218" dur="1">
                                          <p:stCondLst>
                                            <p:cond delay="32"/>
                                          </p:stCondLst>
                                        </p:cTn>
                                        <p:tgtEl>
                                          <p:spTgt spid="6">
                                            <p:graphicEl>
                                              <a:chart seriesIdx="1" categoryIdx="5" bldStep="ptInCategory"/>
                                            </p:graphicEl>
                                          </p:spTgt>
                                        </p:tgtEl>
                                      </p:cBhvr>
                                      <p:to x="100000" y="60000"/>
                                    </p:animScale>
                                    <p:animScale>
                                      <p:cBhvr>
                                        <p:cTn id="219" dur="8" decel="50000">
                                          <p:stCondLst>
                                            <p:cond delay="34"/>
                                          </p:stCondLst>
                                        </p:cTn>
                                        <p:tgtEl>
                                          <p:spTgt spid="6">
                                            <p:graphicEl>
                                              <a:chart seriesIdx="1" categoryIdx="5" bldStep="ptInCategory"/>
                                            </p:graphicEl>
                                          </p:spTgt>
                                        </p:tgtEl>
                                      </p:cBhvr>
                                      <p:to x="100000" y="100000"/>
                                    </p:animScale>
                                    <p:animScale>
                                      <p:cBhvr>
                                        <p:cTn id="220" dur="1">
                                          <p:stCondLst>
                                            <p:cond delay="66"/>
                                          </p:stCondLst>
                                        </p:cTn>
                                        <p:tgtEl>
                                          <p:spTgt spid="6">
                                            <p:graphicEl>
                                              <a:chart seriesIdx="1" categoryIdx="5" bldStep="ptInCategory"/>
                                            </p:graphicEl>
                                          </p:spTgt>
                                        </p:tgtEl>
                                      </p:cBhvr>
                                      <p:to x="100000" y="80000"/>
                                    </p:animScale>
                                    <p:animScale>
                                      <p:cBhvr>
                                        <p:cTn id="221" dur="8" decel="50000">
                                          <p:stCondLst>
                                            <p:cond delay="67"/>
                                          </p:stCondLst>
                                        </p:cTn>
                                        <p:tgtEl>
                                          <p:spTgt spid="6">
                                            <p:graphicEl>
                                              <a:chart seriesIdx="1" categoryIdx="5" bldStep="ptInCategory"/>
                                            </p:graphicEl>
                                          </p:spTgt>
                                        </p:tgtEl>
                                      </p:cBhvr>
                                      <p:to x="100000" y="100000"/>
                                    </p:animScale>
                                    <p:animScale>
                                      <p:cBhvr>
                                        <p:cTn id="222" dur="1">
                                          <p:stCondLst>
                                            <p:cond delay="82"/>
                                          </p:stCondLst>
                                        </p:cTn>
                                        <p:tgtEl>
                                          <p:spTgt spid="6">
                                            <p:graphicEl>
                                              <a:chart seriesIdx="1" categoryIdx="5" bldStep="ptInCategory"/>
                                            </p:graphicEl>
                                          </p:spTgt>
                                        </p:tgtEl>
                                      </p:cBhvr>
                                      <p:to x="100000" y="90000"/>
                                    </p:animScale>
                                    <p:animScale>
                                      <p:cBhvr>
                                        <p:cTn id="223" dur="8" decel="50000">
                                          <p:stCondLst>
                                            <p:cond delay="83"/>
                                          </p:stCondLst>
                                        </p:cTn>
                                        <p:tgtEl>
                                          <p:spTgt spid="6">
                                            <p:graphicEl>
                                              <a:chart seriesIdx="1" categoryIdx="5" bldStep="ptInCategory"/>
                                            </p:graphicEl>
                                          </p:spTgt>
                                        </p:tgtEl>
                                      </p:cBhvr>
                                      <p:to x="100000" y="100000"/>
                                    </p:animScale>
                                    <p:animScale>
                                      <p:cBhvr>
                                        <p:cTn id="224" dur="1">
                                          <p:stCondLst>
                                            <p:cond delay="90"/>
                                          </p:stCondLst>
                                        </p:cTn>
                                        <p:tgtEl>
                                          <p:spTgt spid="6">
                                            <p:graphicEl>
                                              <a:chart seriesIdx="1" categoryIdx="5" bldStep="ptInCategory"/>
                                            </p:graphicEl>
                                          </p:spTgt>
                                        </p:tgtEl>
                                      </p:cBhvr>
                                      <p:to x="100000" y="95000"/>
                                    </p:animScale>
                                    <p:animScale>
                                      <p:cBhvr>
                                        <p:cTn id="225" dur="8" decel="50000">
                                          <p:stCondLst>
                                            <p:cond delay="92"/>
                                          </p:stCondLst>
                                        </p:cTn>
                                        <p:tgtEl>
                                          <p:spTgt spid="6">
                                            <p:graphicEl>
                                              <a:chart seriesIdx="1" categoryIdx="5" bldStep="ptInCategory"/>
                                            </p:graphicEl>
                                          </p:spTgt>
                                        </p:tgtEl>
                                      </p:cBhvr>
                                      <p:to x="100000" y="100000"/>
                                    </p:animScale>
                                  </p:childTnLst>
                                </p:cTn>
                              </p:par>
                            </p:childTnLst>
                          </p:cTn>
                        </p:par>
                        <p:par>
                          <p:cTn id="226" fill="hold">
                            <p:stCondLst>
                              <p:cond delay="1200"/>
                            </p:stCondLst>
                            <p:childTnLst>
                              <p:par>
                                <p:cTn id="227" presetID="26" presetClass="entr" presetSubtype="0" fill="hold" grpId="0" nodeType="afterEffect">
                                  <p:stCondLst>
                                    <p:cond delay="0"/>
                                  </p:stCondLst>
                                  <p:childTnLst>
                                    <p:set>
                                      <p:cBhvr>
                                        <p:cTn id="228" dur="1" fill="hold">
                                          <p:stCondLst>
                                            <p:cond delay="0"/>
                                          </p:stCondLst>
                                        </p:cTn>
                                        <p:tgtEl>
                                          <p:spTgt spid="6">
                                            <p:graphicEl>
                                              <a:chart seriesIdx="0" categoryIdx="6" bldStep="ptInCategory"/>
                                            </p:graphicEl>
                                          </p:spTgt>
                                        </p:tgtEl>
                                        <p:attrNameLst>
                                          <p:attrName>style.visibility</p:attrName>
                                        </p:attrNameLst>
                                      </p:cBhvr>
                                      <p:to>
                                        <p:strVal val="visible"/>
                                      </p:to>
                                    </p:set>
                                    <p:animEffect transition="in" filter="wipe(down)">
                                      <p:cBhvr>
                                        <p:cTn id="229" dur="29">
                                          <p:stCondLst>
                                            <p:cond delay="0"/>
                                          </p:stCondLst>
                                        </p:cTn>
                                        <p:tgtEl>
                                          <p:spTgt spid="6">
                                            <p:graphicEl>
                                              <a:chart seriesIdx="0" categoryIdx="6" bldStep="ptInCategory"/>
                                            </p:graphicEl>
                                          </p:spTgt>
                                        </p:tgtEl>
                                      </p:cBhvr>
                                    </p:animEffect>
                                    <p:anim calcmode="lin" valueType="num">
                                      <p:cBhvr>
                                        <p:cTn id="230" dur="91" tmFilter="0,0; 0.14,0.36; 0.43,0.73; 0.71,0.91; 1.0,1.0">
                                          <p:stCondLst>
                                            <p:cond delay="0"/>
                                          </p:stCondLst>
                                        </p:cTn>
                                        <p:tgtEl>
                                          <p:spTgt spid="6">
                                            <p:graphicEl>
                                              <a:chart seriesIdx="0" categoryIdx="6" bldStep="ptInCategory"/>
                                            </p:graphicEl>
                                          </p:spTgt>
                                        </p:tgtEl>
                                        <p:attrNameLst>
                                          <p:attrName>ppt_x</p:attrName>
                                        </p:attrNameLst>
                                      </p:cBhvr>
                                      <p:tavLst>
                                        <p:tav tm="0">
                                          <p:val>
                                            <p:strVal val="#ppt_x-0.25"/>
                                          </p:val>
                                        </p:tav>
                                        <p:tav tm="100000">
                                          <p:val>
                                            <p:strVal val="#ppt_x"/>
                                          </p:val>
                                        </p:tav>
                                      </p:tavLst>
                                    </p:anim>
                                    <p:anim calcmode="lin" valueType="num">
                                      <p:cBhvr>
                                        <p:cTn id="231" dur="33" tmFilter="0.0,0.0; 0.25,0.07; 0.50,0.2; 0.75,0.467; 1.0,1.0">
                                          <p:stCondLst>
                                            <p:cond delay="0"/>
                                          </p:stCondLst>
                                        </p:cTn>
                                        <p:tgtEl>
                                          <p:spTgt spid="6">
                                            <p:graphicEl>
                                              <a:chart seriesIdx="0" categoryIdx="6" bldStep="ptInCategory"/>
                                            </p:graphicEl>
                                          </p:spTgt>
                                        </p:tgtEl>
                                        <p:attrNameLst>
                                          <p:attrName>ppt_y</p:attrName>
                                        </p:attrNameLst>
                                      </p:cBhvr>
                                      <p:tavLst>
                                        <p:tav tm="0" fmla="#ppt_y-sin(pi*$)/3">
                                          <p:val>
                                            <p:fltVal val="0.5"/>
                                          </p:val>
                                        </p:tav>
                                        <p:tav tm="100000">
                                          <p:val>
                                            <p:fltVal val="1"/>
                                          </p:val>
                                        </p:tav>
                                      </p:tavLst>
                                    </p:anim>
                                    <p:anim calcmode="lin" valueType="num">
                                      <p:cBhvr>
                                        <p:cTn id="232" dur="33" tmFilter="0, 0; 0.125,0.2665; 0.25,0.4; 0.375,0.465; 0.5,0.5;  0.625,0.535; 0.75,0.6; 0.875,0.7335; 1,1">
                                          <p:stCondLst>
                                            <p:cond delay="33"/>
                                          </p:stCondLst>
                                        </p:cTn>
                                        <p:tgtEl>
                                          <p:spTgt spid="6">
                                            <p:graphicEl>
                                              <a:chart seriesIdx="0" categoryIdx="6" bldStep="ptInCategory"/>
                                            </p:graphicEl>
                                          </p:spTgt>
                                        </p:tgtEl>
                                        <p:attrNameLst>
                                          <p:attrName>ppt_y</p:attrName>
                                        </p:attrNameLst>
                                      </p:cBhvr>
                                      <p:tavLst>
                                        <p:tav tm="0" fmla="#ppt_y-sin(pi*$)/9">
                                          <p:val>
                                            <p:fltVal val="0"/>
                                          </p:val>
                                        </p:tav>
                                        <p:tav tm="100000">
                                          <p:val>
                                            <p:fltVal val="1"/>
                                          </p:val>
                                        </p:tav>
                                      </p:tavLst>
                                    </p:anim>
                                    <p:anim calcmode="lin" valueType="num">
                                      <p:cBhvr>
                                        <p:cTn id="233" dur="16" tmFilter="0, 0; 0.125,0.2665; 0.25,0.4; 0.375,0.465; 0.5,0.5;  0.625,0.535; 0.75,0.6; 0.875,0.7335; 1,1">
                                          <p:stCondLst>
                                            <p:cond delay="66"/>
                                          </p:stCondLst>
                                        </p:cTn>
                                        <p:tgtEl>
                                          <p:spTgt spid="6">
                                            <p:graphicEl>
                                              <a:chart seriesIdx="0" categoryIdx="6" bldStep="ptInCategory"/>
                                            </p:graphicEl>
                                          </p:spTgt>
                                        </p:tgtEl>
                                        <p:attrNameLst>
                                          <p:attrName>ppt_y</p:attrName>
                                        </p:attrNameLst>
                                      </p:cBhvr>
                                      <p:tavLst>
                                        <p:tav tm="0" fmla="#ppt_y-sin(pi*$)/27">
                                          <p:val>
                                            <p:fltVal val="0"/>
                                          </p:val>
                                        </p:tav>
                                        <p:tav tm="100000">
                                          <p:val>
                                            <p:fltVal val="1"/>
                                          </p:val>
                                        </p:tav>
                                      </p:tavLst>
                                    </p:anim>
                                    <p:anim calcmode="lin" valueType="num">
                                      <p:cBhvr>
                                        <p:cTn id="234" dur="8" tmFilter="0, 0; 0.125,0.2665; 0.25,0.4; 0.375,0.465; 0.5,0.5;  0.625,0.535; 0.75,0.6; 0.875,0.7335; 1,1">
                                          <p:stCondLst>
                                            <p:cond delay="83"/>
                                          </p:stCondLst>
                                        </p:cTn>
                                        <p:tgtEl>
                                          <p:spTgt spid="6">
                                            <p:graphicEl>
                                              <a:chart seriesIdx="0" categoryIdx="6" bldStep="ptInCategory"/>
                                            </p:graphicEl>
                                          </p:spTgt>
                                        </p:tgtEl>
                                        <p:attrNameLst>
                                          <p:attrName>ppt_y</p:attrName>
                                        </p:attrNameLst>
                                      </p:cBhvr>
                                      <p:tavLst>
                                        <p:tav tm="0" fmla="#ppt_y-sin(pi*$)/81">
                                          <p:val>
                                            <p:fltVal val="0"/>
                                          </p:val>
                                        </p:tav>
                                        <p:tav tm="100000">
                                          <p:val>
                                            <p:fltVal val="1"/>
                                          </p:val>
                                        </p:tav>
                                      </p:tavLst>
                                    </p:anim>
                                    <p:animScale>
                                      <p:cBhvr>
                                        <p:cTn id="235" dur="1">
                                          <p:stCondLst>
                                            <p:cond delay="32"/>
                                          </p:stCondLst>
                                        </p:cTn>
                                        <p:tgtEl>
                                          <p:spTgt spid="6">
                                            <p:graphicEl>
                                              <a:chart seriesIdx="0" categoryIdx="6" bldStep="ptInCategory"/>
                                            </p:graphicEl>
                                          </p:spTgt>
                                        </p:tgtEl>
                                      </p:cBhvr>
                                      <p:to x="100000" y="60000"/>
                                    </p:animScale>
                                    <p:animScale>
                                      <p:cBhvr>
                                        <p:cTn id="236" dur="8" decel="50000">
                                          <p:stCondLst>
                                            <p:cond delay="34"/>
                                          </p:stCondLst>
                                        </p:cTn>
                                        <p:tgtEl>
                                          <p:spTgt spid="6">
                                            <p:graphicEl>
                                              <a:chart seriesIdx="0" categoryIdx="6" bldStep="ptInCategory"/>
                                            </p:graphicEl>
                                          </p:spTgt>
                                        </p:tgtEl>
                                      </p:cBhvr>
                                      <p:to x="100000" y="100000"/>
                                    </p:animScale>
                                    <p:animScale>
                                      <p:cBhvr>
                                        <p:cTn id="237" dur="1">
                                          <p:stCondLst>
                                            <p:cond delay="66"/>
                                          </p:stCondLst>
                                        </p:cTn>
                                        <p:tgtEl>
                                          <p:spTgt spid="6">
                                            <p:graphicEl>
                                              <a:chart seriesIdx="0" categoryIdx="6" bldStep="ptInCategory"/>
                                            </p:graphicEl>
                                          </p:spTgt>
                                        </p:tgtEl>
                                      </p:cBhvr>
                                      <p:to x="100000" y="80000"/>
                                    </p:animScale>
                                    <p:animScale>
                                      <p:cBhvr>
                                        <p:cTn id="238" dur="8" decel="50000">
                                          <p:stCondLst>
                                            <p:cond delay="67"/>
                                          </p:stCondLst>
                                        </p:cTn>
                                        <p:tgtEl>
                                          <p:spTgt spid="6">
                                            <p:graphicEl>
                                              <a:chart seriesIdx="0" categoryIdx="6" bldStep="ptInCategory"/>
                                            </p:graphicEl>
                                          </p:spTgt>
                                        </p:tgtEl>
                                      </p:cBhvr>
                                      <p:to x="100000" y="100000"/>
                                    </p:animScale>
                                    <p:animScale>
                                      <p:cBhvr>
                                        <p:cTn id="239" dur="1">
                                          <p:stCondLst>
                                            <p:cond delay="82"/>
                                          </p:stCondLst>
                                        </p:cTn>
                                        <p:tgtEl>
                                          <p:spTgt spid="6">
                                            <p:graphicEl>
                                              <a:chart seriesIdx="0" categoryIdx="6" bldStep="ptInCategory"/>
                                            </p:graphicEl>
                                          </p:spTgt>
                                        </p:tgtEl>
                                      </p:cBhvr>
                                      <p:to x="100000" y="90000"/>
                                    </p:animScale>
                                    <p:animScale>
                                      <p:cBhvr>
                                        <p:cTn id="240" dur="8" decel="50000">
                                          <p:stCondLst>
                                            <p:cond delay="83"/>
                                          </p:stCondLst>
                                        </p:cTn>
                                        <p:tgtEl>
                                          <p:spTgt spid="6">
                                            <p:graphicEl>
                                              <a:chart seriesIdx="0" categoryIdx="6" bldStep="ptInCategory"/>
                                            </p:graphicEl>
                                          </p:spTgt>
                                        </p:tgtEl>
                                      </p:cBhvr>
                                      <p:to x="100000" y="100000"/>
                                    </p:animScale>
                                    <p:animScale>
                                      <p:cBhvr>
                                        <p:cTn id="241" dur="1">
                                          <p:stCondLst>
                                            <p:cond delay="90"/>
                                          </p:stCondLst>
                                        </p:cTn>
                                        <p:tgtEl>
                                          <p:spTgt spid="6">
                                            <p:graphicEl>
                                              <a:chart seriesIdx="0" categoryIdx="6" bldStep="ptInCategory"/>
                                            </p:graphicEl>
                                          </p:spTgt>
                                        </p:tgtEl>
                                      </p:cBhvr>
                                      <p:to x="100000" y="95000"/>
                                    </p:animScale>
                                    <p:animScale>
                                      <p:cBhvr>
                                        <p:cTn id="242" dur="8" decel="50000">
                                          <p:stCondLst>
                                            <p:cond delay="92"/>
                                          </p:stCondLst>
                                        </p:cTn>
                                        <p:tgtEl>
                                          <p:spTgt spid="6">
                                            <p:graphicEl>
                                              <a:chart seriesIdx="0" categoryIdx="6" bldStep="ptInCategory"/>
                                            </p:graphicEl>
                                          </p:spTgt>
                                        </p:tgtEl>
                                      </p:cBhvr>
                                      <p:to x="100000" y="100000"/>
                                    </p:animScale>
                                  </p:childTnLst>
                                </p:cTn>
                              </p:par>
                            </p:childTnLst>
                          </p:cTn>
                        </p:par>
                        <p:par>
                          <p:cTn id="243" fill="hold">
                            <p:stCondLst>
                              <p:cond delay="1300"/>
                            </p:stCondLst>
                            <p:childTnLst>
                              <p:par>
                                <p:cTn id="244" presetID="26" presetClass="entr" presetSubtype="0" fill="hold" grpId="0" nodeType="afterEffect">
                                  <p:stCondLst>
                                    <p:cond delay="0"/>
                                  </p:stCondLst>
                                  <p:childTnLst>
                                    <p:set>
                                      <p:cBhvr>
                                        <p:cTn id="245" dur="1" fill="hold">
                                          <p:stCondLst>
                                            <p:cond delay="0"/>
                                          </p:stCondLst>
                                        </p:cTn>
                                        <p:tgtEl>
                                          <p:spTgt spid="6">
                                            <p:graphicEl>
                                              <a:chart seriesIdx="1" categoryIdx="6" bldStep="ptInCategory"/>
                                            </p:graphicEl>
                                          </p:spTgt>
                                        </p:tgtEl>
                                        <p:attrNameLst>
                                          <p:attrName>style.visibility</p:attrName>
                                        </p:attrNameLst>
                                      </p:cBhvr>
                                      <p:to>
                                        <p:strVal val="visible"/>
                                      </p:to>
                                    </p:set>
                                    <p:animEffect transition="in" filter="wipe(down)">
                                      <p:cBhvr>
                                        <p:cTn id="246" dur="29">
                                          <p:stCondLst>
                                            <p:cond delay="0"/>
                                          </p:stCondLst>
                                        </p:cTn>
                                        <p:tgtEl>
                                          <p:spTgt spid="6">
                                            <p:graphicEl>
                                              <a:chart seriesIdx="1" categoryIdx="6" bldStep="ptInCategory"/>
                                            </p:graphicEl>
                                          </p:spTgt>
                                        </p:tgtEl>
                                      </p:cBhvr>
                                    </p:animEffect>
                                    <p:anim calcmode="lin" valueType="num">
                                      <p:cBhvr>
                                        <p:cTn id="247" dur="91" tmFilter="0,0; 0.14,0.36; 0.43,0.73; 0.71,0.91; 1.0,1.0">
                                          <p:stCondLst>
                                            <p:cond delay="0"/>
                                          </p:stCondLst>
                                        </p:cTn>
                                        <p:tgtEl>
                                          <p:spTgt spid="6">
                                            <p:graphicEl>
                                              <a:chart seriesIdx="1" categoryIdx="6" bldStep="ptInCategory"/>
                                            </p:graphicEl>
                                          </p:spTgt>
                                        </p:tgtEl>
                                        <p:attrNameLst>
                                          <p:attrName>ppt_x</p:attrName>
                                        </p:attrNameLst>
                                      </p:cBhvr>
                                      <p:tavLst>
                                        <p:tav tm="0">
                                          <p:val>
                                            <p:strVal val="#ppt_x-0.25"/>
                                          </p:val>
                                        </p:tav>
                                        <p:tav tm="100000">
                                          <p:val>
                                            <p:strVal val="#ppt_x"/>
                                          </p:val>
                                        </p:tav>
                                      </p:tavLst>
                                    </p:anim>
                                    <p:anim calcmode="lin" valueType="num">
                                      <p:cBhvr>
                                        <p:cTn id="248" dur="33" tmFilter="0.0,0.0; 0.25,0.07; 0.50,0.2; 0.75,0.467; 1.0,1.0">
                                          <p:stCondLst>
                                            <p:cond delay="0"/>
                                          </p:stCondLst>
                                        </p:cTn>
                                        <p:tgtEl>
                                          <p:spTgt spid="6">
                                            <p:graphicEl>
                                              <a:chart seriesIdx="1" categoryIdx="6" bldStep="ptInCategory"/>
                                            </p:graphicEl>
                                          </p:spTgt>
                                        </p:tgtEl>
                                        <p:attrNameLst>
                                          <p:attrName>ppt_y</p:attrName>
                                        </p:attrNameLst>
                                      </p:cBhvr>
                                      <p:tavLst>
                                        <p:tav tm="0" fmla="#ppt_y-sin(pi*$)/3">
                                          <p:val>
                                            <p:fltVal val="0.5"/>
                                          </p:val>
                                        </p:tav>
                                        <p:tav tm="100000">
                                          <p:val>
                                            <p:fltVal val="1"/>
                                          </p:val>
                                        </p:tav>
                                      </p:tavLst>
                                    </p:anim>
                                    <p:anim calcmode="lin" valueType="num">
                                      <p:cBhvr>
                                        <p:cTn id="249" dur="33" tmFilter="0, 0; 0.125,0.2665; 0.25,0.4; 0.375,0.465; 0.5,0.5;  0.625,0.535; 0.75,0.6; 0.875,0.7335; 1,1">
                                          <p:stCondLst>
                                            <p:cond delay="33"/>
                                          </p:stCondLst>
                                        </p:cTn>
                                        <p:tgtEl>
                                          <p:spTgt spid="6">
                                            <p:graphicEl>
                                              <a:chart seriesIdx="1" categoryIdx="6" bldStep="ptInCategory"/>
                                            </p:graphicEl>
                                          </p:spTgt>
                                        </p:tgtEl>
                                        <p:attrNameLst>
                                          <p:attrName>ppt_y</p:attrName>
                                        </p:attrNameLst>
                                      </p:cBhvr>
                                      <p:tavLst>
                                        <p:tav tm="0" fmla="#ppt_y-sin(pi*$)/9">
                                          <p:val>
                                            <p:fltVal val="0"/>
                                          </p:val>
                                        </p:tav>
                                        <p:tav tm="100000">
                                          <p:val>
                                            <p:fltVal val="1"/>
                                          </p:val>
                                        </p:tav>
                                      </p:tavLst>
                                    </p:anim>
                                    <p:anim calcmode="lin" valueType="num">
                                      <p:cBhvr>
                                        <p:cTn id="250" dur="16" tmFilter="0, 0; 0.125,0.2665; 0.25,0.4; 0.375,0.465; 0.5,0.5;  0.625,0.535; 0.75,0.6; 0.875,0.7335; 1,1">
                                          <p:stCondLst>
                                            <p:cond delay="66"/>
                                          </p:stCondLst>
                                        </p:cTn>
                                        <p:tgtEl>
                                          <p:spTgt spid="6">
                                            <p:graphicEl>
                                              <a:chart seriesIdx="1" categoryIdx="6" bldStep="ptInCategory"/>
                                            </p:graphicEl>
                                          </p:spTgt>
                                        </p:tgtEl>
                                        <p:attrNameLst>
                                          <p:attrName>ppt_y</p:attrName>
                                        </p:attrNameLst>
                                      </p:cBhvr>
                                      <p:tavLst>
                                        <p:tav tm="0" fmla="#ppt_y-sin(pi*$)/27">
                                          <p:val>
                                            <p:fltVal val="0"/>
                                          </p:val>
                                        </p:tav>
                                        <p:tav tm="100000">
                                          <p:val>
                                            <p:fltVal val="1"/>
                                          </p:val>
                                        </p:tav>
                                      </p:tavLst>
                                    </p:anim>
                                    <p:anim calcmode="lin" valueType="num">
                                      <p:cBhvr>
                                        <p:cTn id="251" dur="8" tmFilter="0, 0; 0.125,0.2665; 0.25,0.4; 0.375,0.465; 0.5,0.5;  0.625,0.535; 0.75,0.6; 0.875,0.7335; 1,1">
                                          <p:stCondLst>
                                            <p:cond delay="83"/>
                                          </p:stCondLst>
                                        </p:cTn>
                                        <p:tgtEl>
                                          <p:spTgt spid="6">
                                            <p:graphicEl>
                                              <a:chart seriesIdx="1" categoryIdx="6" bldStep="ptInCategory"/>
                                            </p:graphicEl>
                                          </p:spTgt>
                                        </p:tgtEl>
                                        <p:attrNameLst>
                                          <p:attrName>ppt_y</p:attrName>
                                        </p:attrNameLst>
                                      </p:cBhvr>
                                      <p:tavLst>
                                        <p:tav tm="0" fmla="#ppt_y-sin(pi*$)/81">
                                          <p:val>
                                            <p:fltVal val="0"/>
                                          </p:val>
                                        </p:tav>
                                        <p:tav tm="100000">
                                          <p:val>
                                            <p:fltVal val="1"/>
                                          </p:val>
                                        </p:tav>
                                      </p:tavLst>
                                    </p:anim>
                                    <p:animScale>
                                      <p:cBhvr>
                                        <p:cTn id="252" dur="1">
                                          <p:stCondLst>
                                            <p:cond delay="32"/>
                                          </p:stCondLst>
                                        </p:cTn>
                                        <p:tgtEl>
                                          <p:spTgt spid="6">
                                            <p:graphicEl>
                                              <a:chart seriesIdx="1" categoryIdx="6" bldStep="ptInCategory"/>
                                            </p:graphicEl>
                                          </p:spTgt>
                                        </p:tgtEl>
                                      </p:cBhvr>
                                      <p:to x="100000" y="60000"/>
                                    </p:animScale>
                                    <p:animScale>
                                      <p:cBhvr>
                                        <p:cTn id="253" dur="8" decel="50000">
                                          <p:stCondLst>
                                            <p:cond delay="34"/>
                                          </p:stCondLst>
                                        </p:cTn>
                                        <p:tgtEl>
                                          <p:spTgt spid="6">
                                            <p:graphicEl>
                                              <a:chart seriesIdx="1" categoryIdx="6" bldStep="ptInCategory"/>
                                            </p:graphicEl>
                                          </p:spTgt>
                                        </p:tgtEl>
                                      </p:cBhvr>
                                      <p:to x="100000" y="100000"/>
                                    </p:animScale>
                                    <p:animScale>
                                      <p:cBhvr>
                                        <p:cTn id="254" dur="1">
                                          <p:stCondLst>
                                            <p:cond delay="66"/>
                                          </p:stCondLst>
                                        </p:cTn>
                                        <p:tgtEl>
                                          <p:spTgt spid="6">
                                            <p:graphicEl>
                                              <a:chart seriesIdx="1" categoryIdx="6" bldStep="ptInCategory"/>
                                            </p:graphicEl>
                                          </p:spTgt>
                                        </p:tgtEl>
                                      </p:cBhvr>
                                      <p:to x="100000" y="80000"/>
                                    </p:animScale>
                                    <p:animScale>
                                      <p:cBhvr>
                                        <p:cTn id="255" dur="8" decel="50000">
                                          <p:stCondLst>
                                            <p:cond delay="67"/>
                                          </p:stCondLst>
                                        </p:cTn>
                                        <p:tgtEl>
                                          <p:spTgt spid="6">
                                            <p:graphicEl>
                                              <a:chart seriesIdx="1" categoryIdx="6" bldStep="ptInCategory"/>
                                            </p:graphicEl>
                                          </p:spTgt>
                                        </p:tgtEl>
                                      </p:cBhvr>
                                      <p:to x="100000" y="100000"/>
                                    </p:animScale>
                                    <p:animScale>
                                      <p:cBhvr>
                                        <p:cTn id="256" dur="1">
                                          <p:stCondLst>
                                            <p:cond delay="82"/>
                                          </p:stCondLst>
                                        </p:cTn>
                                        <p:tgtEl>
                                          <p:spTgt spid="6">
                                            <p:graphicEl>
                                              <a:chart seriesIdx="1" categoryIdx="6" bldStep="ptInCategory"/>
                                            </p:graphicEl>
                                          </p:spTgt>
                                        </p:tgtEl>
                                      </p:cBhvr>
                                      <p:to x="100000" y="90000"/>
                                    </p:animScale>
                                    <p:animScale>
                                      <p:cBhvr>
                                        <p:cTn id="257" dur="8" decel="50000">
                                          <p:stCondLst>
                                            <p:cond delay="83"/>
                                          </p:stCondLst>
                                        </p:cTn>
                                        <p:tgtEl>
                                          <p:spTgt spid="6">
                                            <p:graphicEl>
                                              <a:chart seriesIdx="1" categoryIdx="6" bldStep="ptInCategory"/>
                                            </p:graphicEl>
                                          </p:spTgt>
                                        </p:tgtEl>
                                      </p:cBhvr>
                                      <p:to x="100000" y="100000"/>
                                    </p:animScale>
                                    <p:animScale>
                                      <p:cBhvr>
                                        <p:cTn id="258" dur="1">
                                          <p:stCondLst>
                                            <p:cond delay="90"/>
                                          </p:stCondLst>
                                        </p:cTn>
                                        <p:tgtEl>
                                          <p:spTgt spid="6">
                                            <p:graphicEl>
                                              <a:chart seriesIdx="1" categoryIdx="6" bldStep="ptInCategory"/>
                                            </p:graphicEl>
                                          </p:spTgt>
                                        </p:tgtEl>
                                      </p:cBhvr>
                                      <p:to x="100000" y="95000"/>
                                    </p:animScale>
                                    <p:animScale>
                                      <p:cBhvr>
                                        <p:cTn id="259" dur="8" decel="50000">
                                          <p:stCondLst>
                                            <p:cond delay="92"/>
                                          </p:stCondLst>
                                        </p:cTn>
                                        <p:tgtEl>
                                          <p:spTgt spid="6">
                                            <p:graphicEl>
                                              <a:chart seriesIdx="1" categoryIdx="6" bldStep="ptInCategory"/>
                                            </p:graphicEl>
                                          </p:spTgt>
                                        </p:tgtEl>
                                      </p:cBhvr>
                                      <p:to x="100000" y="100000"/>
                                    </p:animScale>
                                  </p:childTnLst>
                                </p:cTn>
                              </p:par>
                            </p:childTnLst>
                          </p:cTn>
                        </p:par>
                        <p:par>
                          <p:cTn id="260" fill="hold">
                            <p:stCondLst>
                              <p:cond delay="1400"/>
                            </p:stCondLst>
                            <p:childTnLst>
                              <p:par>
                                <p:cTn id="261" presetID="26" presetClass="entr" presetSubtype="0" fill="hold" grpId="0" nodeType="afterEffect">
                                  <p:stCondLst>
                                    <p:cond delay="0"/>
                                  </p:stCondLst>
                                  <p:childTnLst>
                                    <p:set>
                                      <p:cBhvr>
                                        <p:cTn id="262" dur="1" fill="hold">
                                          <p:stCondLst>
                                            <p:cond delay="0"/>
                                          </p:stCondLst>
                                        </p:cTn>
                                        <p:tgtEl>
                                          <p:spTgt spid="6">
                                            <p:graphicEl>
                                              <a:chart seriesIdx="0" categoryIdx="7" bldStep="ptInCategory"/>
                                            </p:graphicEl>
                                          </p:spTgt>
                                        </p:tgtEl>
                                        <p:attrNameLst>
                                          <p:attrName>style.visibility</p:attrName>
                                        </p:attrNameLst>
                                      </p:cBhvr>
                                      <p:to>
                                        <p:strVal val="visible"/>
                                      </p:to>
                                    </p:set>
                                    <p:animEffect transition="in" filter="wipe(down)">
                                      <p:cBhvr>
                                        <p:cTn id="263" dur="29">
                                          <p:stCondLst>
                                            <p:cond delay="0"/>
                                          </p:stCondLst>
                                        </p:cTn>
                                        <p:tgtEl>
                                          <p:spTgt spid="6">
                                            <p:graphicEl>
                                              <a:chart seriesIdx="0" categoryIdx="7" bldStep="ptInCategory"/>
                                            </p:graphicEl>
                                          </p:spTgt>
                                        </p:tgtEl>
                                      </p:cBhvr>
                                    </p:animEffect>
                                    <p:anim calcmode="lin" valueType="num">
                                      <p:cBhvr>
                                        <p:cTn id="264" dur="91" tmFilter="0,0; 0.14,0.36; 0.43,0.73; 0.71,0.91; 1.0,1.0">
                                          <p:stCondLst>
                                            <p:cond delay="0"/>
                                          </p:stCondLst>
                                        </p:cTn>
                                        <p:tgtEl>
                                          <p:spTgt spid="6">
                                            <p:graphicEl>
                                              <a:chart seriesIdx="0" categoryIdx="7" bldStep="ptInCategory"/>
                                            </p:graphicEl>
                                          </p:spTgt>
                                        </p:tgtEl>
                                        <p:attrNameLst>
                                          <p:attrName>ppt_x</p:attrName>
                                        </p:attrNameLst>
                                      </p:cBhvr>
                                      <p:tavLst>
                                        <p:tav tm="0">
                                          <p:val>
                                            <p:strVal val="#ppt_x-0.25"/>
                                          </p:val>
                                        </p:tav>
                                        <p:tav tm="100000">
                                          <p:val>
                                            <p:strVal val="#ppt_x"/>
                                          </p:val>
                                        </p:tav>
                                      </p:tavLst>
                                    </p:anim>
                                    <p:anim calcmode="lin" valueType="num">
                                      <p:cBhvr>
                                        <p:cTn id="265" dur="33" tmFilter="0.0,0.0; 0.25,0.07; 0.50,0.2; 0.75,0.467; 1.0,1.0">
                                          <p:stCondLst>
                                            <p:cond delay="0"/>
                                          </p:stCondLst>
                                        </p:cTn>
                                        <p:tgtEl>
                                          <p:spTgt spid="6">
                                            <p:graphicEl>
                                              <a:chart seriesIdx="0" categoryIdx="7" bldStep="ptInCategory"/>
                                            </p:graphicEl>
                                          </p:spTgt>
                                        </p:tgtEl>
                                        <p:attrNameLst>
                                          <p:attrName>ppt_y</p:attrName>
                                        </p:attrNameLst>
                                      </p:cBhvr>
                                      <p:tavLst>
                                        <p:tav tm="0" fmla="#ppt_y-sin(pi*$)/3">
                                          <p:val>
                                            <p:fltVal val="0.5"/>
                                          </p:val>
                                        </p:tav>
                                        <p:tav tm="100000">
                                          <p:val>
                                            <p:fltVal val="1"/>
                                          </p:val>
                                        </p:tav>
                                      </p:tavLst>
                                    </p:anim>
                                    <p:anim calcmode="lin" valueType="num">
                                      <p:cBhvr>
                                        <p:cTn id="266" dur="33" tmFilter="0, 0; 0.125,0.2665; 0.25,0.4; 0.375,0.465; 0.5,0.5;  0.625,0.535; 0.75,0.6; 0.875,0.7335; 1,1">
                                          <p:stCondLst>
                                            <p:cond delay="33"/>
                                          </p:stCondLst>
                                        </p:cTn>
                                        <p:tgtEl>
                                          <p:spTgt spid="6">
                                            <p:graphicEl>
                                              <a:chart seriesIdx="0" categoryIdx="7" bldStep="ptInCategory"/>
                                            </p:graphicEl>
                                          </p:spTgt>
                                        </p:tgtEl>
                                        <p:attrNameLst>
                                          <p:attrName>ppt_y</p:attrName>
                                        </p:attrNameLst>
                                      </p:cBhvr>
                                      <p:tavLst>
                                        <p:tav tm="0" fmla="#ppt_y-sin(pi*$)/9">
                                          <p:val>
                                            <p:fltVal val="0"/>
                                          </p:val>
                                        </p:tav>
                                        <p:tav tm="100000">
                                          <p:val>
                                            <p:fltVal val="1"/>
                                          </p:val>
                                        </p:tav>
                                      </p:tavLst>
                                    </p:anim>
                                    <p:anim calcmode="lin" valueType="num">
                                      <p:cBhvr>
                                        <p:cTn id="267" dur="16" tmFilter="0, 0; 0.125,0.2665; 0.25,0.4; 0.375,0.465; 0.5,0.5;  0.625,0.535; 0.75,0.6; 0.875,0.7335; 1,1">
                                          <p:stCondLst>
                                            <p:cond delay="66"/>
                                          </p:stCondLst>
                                        </p:cTn>
                                        <p:tgtEl>
                                          <p:spTgt spid="6">
                                            <p:graphicEl>
                                              <a:chart seriesIdx="0" categoryIdx="7" bldStep="ptInCategory"/>
                                            </p:graphicEl>
                                          </p:spTgt>
                                        </p:tgtEl>
                                        <p:attrNameLst>
                                          <p:attrName>ppt_y</p:attrName>
                                        </p:attrNameLst>
                                      </p:cBhvr>
                                      <p:tavLst>
                                        <p:tav tm="0" fmla="#ppt_y-sin(pi*$)/27">
                                          <p:val>
                                            <p:fltVal val="0"/>
                                          </p:val>
                                        </p:tav>
                                        <p:tav tm="100000">
                                          <p:val>
                                            <p:fltVal val="1"/>
                                          </p:val>
                                        </p:tav>
                                      </p:tavLst>
                                    </p:anim>
                                    <p:anim calcmode="lin" valueType="num">
                                      <p:cBhvr>
                                        <p:cTn id="268" dur="8" tmFilter="0, 0; 0.125,0.2665; 0.25,0.4; 0.375,0.465; 0.5,0.5;  0.625,0.535; 0.75,0.6; 0.875,0.7335; 1,1">
                                          <p:stCondLst>
                                            <p:cond delay="83"/>
                                          </p:stCondLst>
                                        </p:cTn>
                                        <p:tgtEl>
                                          <p:spTgt spid="6">
                                            <p:graphicEl>
                                              <a:chart seriesIdx="0" categoryIdx="7" bldStep="ptInCategory"/>
                                            </p:graphicEl>
                                          </p:spTgt>
                                        </p:tgtEl>
                                        <p:attrNameLst>
                                          <p:attrName>ppt_y</p:attrName>
                                        </p:attrNameLst>
                                      </p:cBhvr>
                                      <p:tavLst>
                                        <p:tav tm="0" fmla="#ppt_y-sin(pi*$)/81">
                                          <p:val>
                                            <p:fltVal val="0"/>
                                          </p:val>
                                        </p:tav>
                                        <p:tav tm="100000">
                                          <p:val>
                                            <p:fltVal val="1"/>
                                          </p:val>
                                        </p:tav>
                                      </p:tavLst>
                                    </p:anim>
                                    <p:animScale>
                                      <p:cBhvr>
                                        <p:cTn id="269" dur="1">
                                          <p:stCondLst>
                                            <p:cond delay="32"/>
                                          </p:stCondLst>
                                        </p:cTn>
                                        <p:tgtEl>
                                          <p:spTgt spid="6">
                                            <p:graphicEl>
                                              <a:chart seriesIdx="0" categoryIdx="7" bldStep="ptInCategory"/>
                                            </p:graphicEl>
                                          </p:spTgt>
                                        </p:tgtEl>
                                      </p:cBhvr>
                                      <p:to x="100000" y="60000"/>
                                    </p:animScale>
                                    <p:animScale>
                                      <p:cBhvr>
                                        <p:cTn id="270" dur="8" decel="50000">
                                          <p:stCondLst>
                                            <p:cond delay="34"/>
                                          </p:stCondLst>
                                        </p:cTn>
                                        <p:tgtEl>
                                          <p:spTgt spid="6">
                                            <p:graphicEl>
                                              <a:chart seriesIdx="0" categoryIdx="7" bldStep="ptInCategory"/>
                                            </p:graphicEl>
                                          </p:spTgt>
                                        </p:tgtEl>
                                      </p:cBhvr>
                                      <p:to x="100000" y="100000"/>
                                    </p:animScale>
                                    <p:animScale>
                                      <p:cBhvr>
                                        <p:cTn id="271" dur="1">
                                          <p:stCondLst>
                                            <p:cond delay="66"/>
                                          </p:stCondLst>
                                        </p:cTn>
                                        <p:tgtEl>
                                          <p:spTgt spid="6">
                                            <p:graphicEl>
                                              <a:chart seriesIdx="0" categoryIdx="7" bldStep="ptInCategory"/>
                                            </p:graphicEl>
                                          </p:spTgt>
                                        </p:tgtEl>
                                      </p:cBhvr>
                                      <p:to x="100000" y="80000"/>
                                    </p:animScale>
                                    <p:animScale>
                                      <p:cBhvr>
                                        <p:cTn id="272" dur="8" decel="50000">
                                          <p:stCondLst>
                                            <p:cond delay="67"/>
                                          </p:stCondLst>
                                        </p:cTn>
                                        <p:tgtEl>
                                          <p:spTgt spid="6">
                                            <p:graphicEl>
                                              <a:chart seriesIdx="0" categoryIdx="7" bldStep="ptInCategory"/>
                                            </p:graphicEl>
                                          </p:spTgt>
                                        </p:tgtEl>
                                      </p:cBhvr>
                                      <p:to x="100000" y="100000"/>
                                    </p:animScale>
                                    <p:animScale>
                                      <p:cBhvr>
                                        <p:cTn id="273" dur="1">
                                          <p:stCondLst>
                                            <p:cond delay="82"/>
                                          </p:stCondLst>
                                        </p:cTn>
                                        <p:tgtEl>
                                          <p:spTgt spid="6">
                                            <p:graphicEl>
                                              <a:chart seriesIdx="0" categoryIdx="7" bldStep="ptInCategory"/>
                                            </p:graphicEl>
                                          </p:spTgt>
                                        </p:tgtEl>
                                      </p:cBhvr>
                                      <p:to x="100000" y="90000"/>
                                    </p:animScale>
                                    <p:animScale>
                                      <p:cBhvr>
                                        <p:cTn id="274" dur="8" decel="50000">
                                          <p:stCondLst>
                                            <p:cond delay="83"/>
                                          </p:stCondLst>
                                        </p:cTn>
                                        <p:tgtEl>
                                          <p:spTgt spid="6">
                                            <p:graphicEl>
                                              <a:chart seriesIdx="0" categoryIdx="7" bldStep="ptInCategory"/>
                                            </p:graphicEl>
                                          </p:spTgt>
                                        </p:tgtEl>
                                      </p:cBhvr>
                                      <p:to x="100000" y="100000"/>
                                    </p:animScale>
                                    <p:animScale>
                                      <p:cBhvr>
                                        <p:cTn id="275" dur="1">
                                          <p:stCondLst>
                                            <p:cond delay="90"/>
                                          </p:stCondLst>
                                        </p:cTn>
                                        <p:tgtEl>
                                          <p:spTgt spid="6">
                                            <p:graphicEl>
                                              <a:chart seriesIdx="0" categoryIdx="7" bldStep="ptInCategory"/>
                                            </p:graphicEl>
                                          </p:spTgt>
                                        </p:tgtEl>
                                      </p:cBhvr>
                                      <p:to x="100000" y="95000"/>
                                    </p:animScale>
                                    <p:animScale>
                                      <p:cBhvr>
                                        <p:cTn id="276" dur="8" decel="50000">
                                          <p:stCondLst>
                                            <p:cond delay="92"/>
                                          </p:stCondLst>
                                        </p:cTn>
                                        <p:tgtEl>
                                          <p:spTgt spid="6">
                                            <p:graphicEl>
                                              <a:chart seriesIdx="0" categoryIdx="7" bldStep="ptInCategory"/>
                                            </p:graphicEl>
                                          </p:spTgt>
                                        </p:tgtEl>
                                      </p:cBhvr>
                                      <p:to x="100000" y="100000"/>
                                    </p:animScale>
                                  </p:childTnLst>
                                </p:cTn>
                              </p:par>
                            </p:childTnLst>
                          </p:cTn>
                        </p:par>
                        <p:par>
                          <p:cTn id="277" fill="hold">
                            <p:stCondLst>
                              <p:cond delay="1500"/>
                            </p:stCondLst>
                            <p:childTnLst>
                              <p:par>
                                <p:cTn id="278" presetID="26" presetClass="entr" presetSubtype="0" fill="hold" grpId="0" nodeType="afterEffect">
                                  <p:stCondLst>
                                    <p:cond delay="0"/>
                                  </p:stCondLst>
                                  <p:childTnLst>
                                    <p:set>
                                      <p:cBhvr>
                                        <p:cTn id="279" dur="1" fill="hold">
                                          <p:stCondLst>
                                            <p:cond delay="0"/>
                                          </p:stCondLst>
                                        </p:cTn>
                                        <p:tgtEl>
                                          <p:spTgt spid="6">
                                            <p:graphicEl>
                                              <a:chart seriesIdx="1" categoryIdx="7" bldStep="ptInCategory"/>
                                            </p:graphicEl>
                                          </p:spTgt>
                                        </p:tgtEl>
                                        <p:attrNameLst>
                                          <p:attrName>style.visibility</p:attrName>
                                        </p:attrNameLst>
                                      </p:cBhvr>
                                      <p:to>
                                        <p:strVal val="visible"/>
                                      </p:to>
                                    </p:set>
                                    <p:animEffect transition="in" filter="wipe(down)">
                                      <p:cBhvr>
                                        <p:cTn id="280" dur="29">
                                          <p:stCondLst>
                                            <p:cond delay="0"/>
                                          </p:stCondLst>
                                        </p:cTn>
                                        <p:tgtEl>
                                          <p:spTgt spid="6">
                                            <p:graphicEl>
                                              <a:chart seriesIdx="1" categoryIdx="7" bldStep="ptInCategory"/>
                                            </p:graphicEl>
                                          </p:spTgt>
                                        </p:tgtEl>
                                      </p:cBhvr>
                                    </p:animEffect>
                                    <p:anim calcmode="lin" valueType="num">
                                      <p:cBhvr>
                                        <p:cTn id="281" dur="91" tmFilter="0,0; 0.14,0.36; 0.43,0.73; 0.71,0.91; 1.0,1.0">
                                          <p:stCondLst>
                                            <p:cond delay="0"/>
                                          </p:stCondLst>
                                        </p:cTn>
                                        <p:tgtEl>
                                          <p:spTgt spid="6">
                                            <p:graphicEl>
                                              <a:chart seriesIdx="1" categoryIdx="7" bldStep="ptInCategory"/>
                                            </p:graphicEl>
                                          </p:spTgt>
                                        </p:tgtEl>
                                        <p:attrNameLst>
                                          <p:attrName>ppt_x</p:attrName>
                                        </p:attrNameLst>
                                      </p:cBhvr>
                                      <p:tavLst>
                                        <p:tav tm="0">
                                          <p:val>
                                            <p:strVal val="#ppt_x-0.25"/>
                                          </p:val>
                                        </p:tav>
                                        <p:tav tm="100000">
                                          <p:val>
                                            <p:strVal val="#ppt_x"/>
                                          </p:val>
                                        </p:tav>
                                      </p:tavLst>
                                    </p:anim>
                                    <p:anim calcmode="lin" valueType="num">
                                      <p:cBhvr>
                                        <p:cTn id="282" dur="33" tmFilter="0.0,0.0; 0.25,0.07; 0.50,0.2; 0.75,0.467; 1.0,1.0">
                                          <p:stCondLst>
                                            <p:cond delay="0"/>
                                          </p:stCondLst>
                                        </p:cTn>
                                        <p:tgtEl>
                                          <p:spTgt spid="6">
                                            <p:graphicEl>
                                              <a:chart seriesIdx="1" categoryIdx="7" bldStep="ptInCategory"/>
                                            </p:graphicEl>
                                          </p:spTgt>
                                        </p:tgtEl>
                                        <p:attrNameLst>
                                          <p:attrName>ppt_y</p:attrName>
                                        </p:attrNameLst>
                                      </p:cBhvr>
                                      <p:tavLst>
                                        <p:tav tm="0" fmla="#ppt_y-sin(pi*$)/3">
                                          <p:val>
                                            <p:fltVal val="0.5"/>
                                          </p:val>
                                        </p:tav>
                                        <p:tav tm="100000">
                                          <p:val>
                                            <p:fltVal val="1"/>
                                          </p:val>
                                        </p:tav>
                                      </p:tavLst>
                                    </p:anim>
                                    <p:anim calcmode="lin" valueType="num">
                                      <p:cBhvr>
                                        <p:cTn id="283" dur="33" tmFilter="0, 0; 0.125,0.2665; 0.25,0.4; 0.375,0.465; 0.5,0.5;  0.625,0.535; 0.75,0.6; 0.875,0.7335; 1,1">
                                          <p:stCondLst>
                                            <p:cond delay="33"/>
                                          </p:stCondLst>
                                        </p:cTn>
                                        <p:tgtEl>
                                          <p:spTgt spid="6">
                                            <p:graphicEl>
                                              <a:chart seriesIdx="1" categoryIdx="7" bldStep="ptInCategory"/>
                                            </p:graphicEl>
                                          </p:spTgt>
                                        </p:tgtEl>
                                        <p:attrNameLst>
                                          <p:attrName>ppt_y</p:attrName>
                                        </p:attrNameLst>
                                      </p:cBhvr>
                                      <p:tavLst>
                                        <p:tav tm="0" fmla="#ppt_y-sin(pi*$)/9">
                                          <p:val>
                                            <p:fltVal val="0"/>
                                          </p:val>
                                        </p:tav>
                                        <p:tav tm="100000">
                                          <p:val>
                                            <p:fltVal val="1"/>
                                          </p:val>
                                        </p:tav>
                                      </p:tavLst>
                                    </p:anim>
                                    <p:anim calcmode="lin" valueType="num">
                                      <p:cBhvr>
                                        <p:cTn id="284" dur="16" tmFilter="0, 0; 0.125,0.2665; 0.25,0.4; 0.375,0.465; 0.5,0.5;  0.625,0.535; 0.75,0.6; 0.875,0.7335; 1,1">
                                          <p:stCondLst>
                                            <p:cond delay="66"/>
                                          </p:stCondLst>
                                        </p:cTn>
                                        <p:tgtEl>
                                          <p:spTgt spid="6">
                                            <p:graphicEl>
                                              <a:chart seriesIdx="1" categoryIdx="7" bldStep="ptInCategory"/>
                                            </p:graphicEl>
                                          </p:spTgt>
                                        </p:tgtEl>
                                        <p:attrNameLst>
                                          <p:attrName>ppt_y</p:attrName>
                                        </p:attrNameLst>
                                      </p:cBhvr>
                                      <p:tavLst>
                                        <p:tav tm="0" fmla="#ppt_y-sin(pi*$)/27">
                                          <p:val>
                                            <p:fltVal val="0"/>
                                          </p:val>
                                        </p:tav>
                                        <p:tav tm="100000">
                                          <p:val>
                                            <p:fltVal val="1"/>
                                          </p:val>
                                        </p:tav>
                                      </p:tavLst>
                                    </p:anim>
                                    <p:anim calcmode="lin" valueType="num">
                                      <p:cBhvr>
                                        <p:cTn id="285" dur="8" tmFilter="0, 0; 0.125,0.2665; 0.25,0.4; 0.375,0.465; 0.5,0.5;  0.625,0.535; 0.75,0.6; 0.875,0.7335; 1,1">
                                          <p:stCondLst>
                                            <p:cond delay="83"/>
                                          </p:stCondLst>
                                        </p:cTn>
                                        <p:tgtEl>
                                          <p:spTgt spid="6">
                                            <p:graphicEl>
                                              <a:chart seriesIdx="1" categoryIdx="7" bldStep="ptInCategory"/>
                                            </p:graphicEl>
                                          </p:spTgt>
                                        </p:tgtEl>
                                        <p:attrNameLst>
                                          <p:attrName>ppt_y</p:attrName>
                                        </p:attrNameLst>
                                      </p:cBhvr>
                                      <p:tavLst>
                                        <p:tav tm="0" fmla="#ppt_y-sin(pi*$)/81">
                                          <p:val>
                                            <p:fltVal val="0"/>
                                          </p:val>
                                        </p:tav>
                                        <p:tav tm="100000">
                                          <p:val>
                                            <p:fltVal val="1"/>
                                          </p:val>
                                        </p:tav>
                                      </p:tavLst>
                                    </p:anim>
                                    <p:animScale>
                                      <p:cBhvr>
                                        <p:cTn id="286" dur="1">
                                          <p:stCondLst>
                                            <p:cond delay="32"/>
                                          </p:stCondLst>
                                        </p:cTn>
                                        <p:tgtEl>
                                          <p:spTgt spid="6">
                                            <p:graphicEl>
                                              <a:chart seriesIdx="1" categoryIdx="7" bldStep="ptInCategory"/>
                                            </p:graphicEl>
                                          </p:spTgt>
                                        </p:tgtEl>
                                      </p:cBhvr>
                                      <p:to x="100000" y="60000"/>
                                    </p:animScale>
                                    <p:animScale>
                                      <p:cBhvr>
                                        <p:cTn id="287" dur="8" decel="50000">
                                          <p:stCondLst>
                                            <p:cond delay="34"/>
                                          </p:stCondLst>
                                        </p:cTn>
                                        <p:tgtEl>
                                          <p:spTgt spid="6">
                                            <p:graphicEl>
                                              <a:chart seriesIdx="1" categoryIdx="7" bldStep="ptInCategory"/>
                                            </p:graphicEl>
                                          </p:spTgt>
                                        </p:tgtEl>
                                      </p:cBhvr>
                                      <p:to x="100000" y="100000"/>
                                    </p:animScale>
                                    <p:animScale>
                                      <p:cBhvr>
                                        <p:cTn id="288" dur="1">
                                          <p:stCondLst>
                                            <p:cond delay="66"/>
                                          </p:stCondLst>
                                        </p:cTn>
                                        <p:tgtEl>
                                          <p:spTgt spid="6">
                                            <p:graphicEl>
                                              <a:chart seriesIdx="1" categoryIdx="7" bldStep="ptInCategory"/>
                                            </p:graphicEl>
                                          </p:spTgt>
                                        </p:tgtEl>
                                      </p:cBhvr>
                                      <p:to x="100000" y="80000"/>
                                    </p:animScale>
                                    <p:animScale>
                                      <p:cBhvr>
                                        <p:cTn id="289" dur="8" decel="50000">
                                          <p:stCondLst>
                                            <p:cond delay="67"/>
                                          </p:stCondLst>
                                        </p:cTn>
                                        <p:tgtEl>
                                          <p:spTgt spid="6">
                                            <p:graphicEl>
                                              <a:chart seriesIdx="1" categoryIdx="7" bldStep="ptInCategory"/>
                                            </p:graphicEl>
                                          </p:spTgt>
                                        </p:tgtEl>
                                      </p:cBhvr>
                                      <p:to x="100000" y="100000"/>
                                    </p:animScale>
                                    <p:animScale>
                                      <p:cBhvr>
                                        <p:cTn id="290" dur="1">
                                          <p:stCondLst>
                                            <p:cond delay="82"/>
                                          </p:stCondLst>
                                        </p:cTn>
                                        <p:tgtEl>
                                          <p:spTgt spid="6">
                                            <p:graphicEl>
                                              <a:chart seriesIdx="1" categoryIdx="7" bldStep="ptInCategory"/>
                                            </p:graphicEl>
                                          </p:spTgt>
                                        </p:tgtEl>
                                      </p:cBhvr>
                                      <p:to x="100000" y="90000"/>
                                    </p:animScale>
                                    <p:animScale>
                                      <p:cBhvr>
                                        <p:cTn id="291" dur="8" decel="50000">
                                          <p:stCondLst>
                                            <p:cond delay="83"/>
                                          </p:stCondLst>
                                        </p:cTn>
                                        <p:tgtEl>
                                          <p:spTgt spid="6">
                                            <p:graphicEl>
                                              <a:chart seriesIdx="1" categoryIdx="7" bldStep="ptInCategory"/>
                                            </p:graphicEl>
                                          </p:spTgt>
                                        </p:tgtEl>
                                      </p:cBhvr>
                                      <p:to x="100000" y="100000"/>
                                    </p:animScale>
                                    <p:animScale>
                                      <p:cBhvr>
                                        <p:cTn id="292" dur="1">
                                          <p:stCondLst>
                                            <p:cond delay="90"/>
                                          </p:stCondLst>
                                        </p:cTn>
                                        <p:tgtEl>
                                          <p:spTgt spid="6">
                                            <p:graphicEl>
                                              <a:chart seriesIdx="1" categoryIdx="7" bldStep="ptInCategory"/>
                                            </p:graphicEl>
                                          </p:spTgt>
                                        </p:tgtEl>
                                      </p:cBhvr>
                                      <p:to x="100000" y="95000"/>
                                    </p:animScale>
                                    <p:animScale>
                                      <p:cBhvr>
                                        <p:cTn id="293" dur="8" decel="50000">
                                          <p:stCondLst>
                                            <p:cond delay="92"/>
                                          </p:stCondLst>
                                        </p:cTn>
                                        <p:tgtEl>
                                          <p:spTgt spid="6">
                                            <p:graphicEl>
                                              <a:chart seriesIdx="1" categoryIdx="7" bldStep="ptInCategory"/>
                                            </p:graphicEl>
                                          </p:spTgt>
                                        </p:tgtEl>
                                      </p:cBhvr>
                                      <p:to x="100000" y="100000"/>
                                    </p:animScale>
                                  </p:childTnLst>
                                </p:cTn>
                              </p:par>
                            </p:childTnLst>
                          </p:cTn>
                        </p:par>
                        <p:par>
                          <p:cTn id="294" fill="hold">
                            <p:stCondLst>
                              <p:cond delay="1600"/>
                            </p:stCondLst>
                            <p:childTnLst>
                              <p:par>
                                <p:cTn id="295" presetID="2" presetClass="entr" presetSubtype="4" fill="hold" grpId="0" nodeType="afterEffect">
                                  <p:stCondLst>
                                    <p:cond delay="0"/>
                                  </p:stCondLst>
                                  <p:childTnLst>
                                    <p:set>
                                      <p:cBhvr>
                                        <p:cTn id="296" dur="1" fill="hold">
                                          <p:stCondLst>
                                            <p:cond delay="0"/>
                                          </p:stCondLst>
                                        </p:cTn>
                                        <p:tgtEl>
                                          <p:spTgt spid="5"/>
                                        </p:tgtEl>
                                        <p:attrNameLst>
                                          <p:attrName>style.visibility</p:attrName>
                                        </p:attrNameLst>
                                      </p:cBhvr>
                                      <p:to>
                                        <p:strVal val="visible"/>
                                      </p:to>
                                    </p:set>
                                    <p:anim calcmode="lin" valueType="num">
                                      <p:cBhvr additive="base">
                                        <p:cTn id="297" dur="100" fill="hold"/>
                                        <p:tgtEl>
                                          <p:spTgt spid="5"/>
                                        </p:tgtEl>
                                        <p:attrNameLst>
                                          <p:attrName>ppt_x</p:attrName>
                                        </p:attrNameLst>
                                      </p:cBhvr>
                                      <p:tavLst>
                                        <p:tav tm="0">
                                          <p:val>
                                            <p:strVal val="#ppt_x"/>
                                          </p:val>
                                        </p:tav>
                                        <p:tav tm="100000">
                                          <p:val>
                                            <p:strVal val="#ppt_x"/>
                                          </p:val>
                                        </p:tav>
                                      </p:tavLst>
                                    </p:anim>
                                    <p:anim calcmode="lin" valueType="num">
                                      <p:cBhvr additive="base">
                                        <p:cTn id="298" dur="1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6" grpId="0" uiExpand="1">
        <p:bldSub>
          <a:bldChart bld="categoryEl"/>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rgbClr val="00B0F0"/>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1031413"/>
          </a:xfrm>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Data </a:t>
            </a:r>
            <a:endPar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3">
            <a:extLst>
              <a:ext uri="{FF2B5EF4-FFF2-40B4-BE49-F238E27FC236}">
                <a16:creationId xmlns:a16="http://schemas.microsoft.com/office/drawing/2014/main" xmlns="" id="{96094676-9E3B-4598-B054-18EB77210729}"/>
              </a:ext>
            </a:extLst>
          </p:cNvPr>
          <p:cNvGraphicFramePr>
            <a:graphicFrameLocks noGrp="1"/>
          </p:cNvGraphicFramePr>
          <p:nvPr>
            <p:extLst>
              <p:ext uri="{D42A27DB-BD31-4B8C-83A1-F6EECF244321}">
                <p14:modId xmlns:p14="http://schemas.microsoft.com/office/powerpoint/2010/main" val="2885545322"/>
              </p:ext>
            </p:extLst>
          </p:nvPr>
        </p:nvGraphicFramePr>
        <p:xfrm>
          <a:off x="1146874" y="1396538"/>
          <a:ext cx="9639944" cy="3870960"/>
        </p:xfrm>
        <a:graphic>
          <a:graphicData uri="http://schemas.openxmlformats.org/drawingml/2006/table">
            <a:tbl>
              <a:tblPr firstRow="1" bandRow="1">
                <a:tableStyleId>{C4B1156A-380E-4F78-BDF5-A606A8083BF9}</a:tableStyleId>
              </a:tblPr>
              <a:tblGrid>
                <a:gridCol w="2409986">
                  <a:extLst>
                    <a:ext uri="{9D8B030D-6E8A-4147-A177-3AD203B41FA5}">
                      <a16:colId xmlns:a16="http://schemas.microsoft.com/office/drawing/2014/main" xmlns="" val="2283185741"/>
                    </a:ext>
                  </a:extLst>
                </a:gridCol>
                <a:gridCol w="2409986">
                  <a:extLst>
                    <a:ext uri="{9D8B030D-6E8A-4147-A177-3AD203B41FA5}">
                      <a16:colId xmlns:a16="http://schemas.microsoft.com/office/drawing/2014/main" xmlns="" val="62885118"/>
                    </a:ext>
                  </a:extLst>
                </a:gridCol>
                <a:gridCol w="2409986">
                  <a:extLst>
                    <a:ext uri="{9D8B030D-6E8A-4147-A177-3AD203B41FA5}">
                      <a16:colId xmlns:a16="http://schemas.microsoft.com/office/drawing/2014/main" xmlns="" val="1949411596"/>
                    </a:ext>
                  </a:extLst>
                </a:gridCol>
                <a:gridCol w="2409986">
                  <a:extLst>
                    <a:ext uri="{9D8B030D-6E8A-4147-A177-3AD203B41FA5}">
                      <a16:colId xmlns:a16="http://schemas.microsoft.com/office/drawing/2014/main" xmlns="" val="4161180149"/>
                    </a:ext>
                  </a:extLst>
                </a:gridCol>
              </a:tblGrid>
              <a:tr h="627976">
                <a:tc>
                  <a:txBody>
                    <a:bodyPr/>
                    <a:lstStyle/>
                    <a:p>
                      <a:pPr algn="ctr"/>
                      <a:r>
                        <a:rPr lang="en-US" sz="2000" dirty="0">
                          <a:solidFill>
                            <a:srgbClr val="7030A0"/>
                          </a:solidFill>
                        </a:rPr>
                        <a:t>Variables</a:t>
                      </a:r>
                    </a:p>
                  </a:txBody>
                  <a:tcPr>
                    <a:pattFill prst="pct5">
                      <a:fgClr>
                        <a:srgbClr val="00B0F0"/>
                      </a:fgClr>
                      <a:bgClr>
                        <a:schemeClr val="bg1"/>
                      </a:bgClr>
                    </a:pattFill>
                  </a:tcPr>
                </a:tc>
                <a:tc>
                  <a:txBody>
                    <a:bodyPr/>
                    <a:lstStyle/>
                    <a:p>
                      <a:pPr algn="ctr"/>
                      <a:r>
                        <a:rPr lang="en-US" sz="2000" dirty="0">
                          <a:solidFill>
                            <a:srgbClr val="7030A0"/>
                          </a:solidFill>
                        </a:rPr>
                        <a:t>Sample Mean</a:t>
                      </a:r>
                    </a:p>
                  </a:txBody>
                  <a:tcPr>
                    <a:pattFill prst="pct5">
                      <a:fgClr>
                        <a:srgbClr val="00B0F0"/>
                      </a:fgClr>
                      <a:bgClr>
                        <a:schemeClr val="bg1"/>
                      </a:bgClr>
                    </a:pattFill>
                  </a:tcPr>
                </a:tc>
                <a:tc>
                  <a:txBody>
                    <a:bodyPr/>
                    <a:lstStyle/>
                    <a:p>
                      <a:pPr algn="ctr"/>
                      <a:r>
                        <a:rPr lang="en-US" sz="2000" dirty="0">
                          <a:solidFill>
                            <a:srgbClr val="7030A0"/>
                          </a:solidFill>
                        </a:rPr>
                        <a:t>Sample Standard Deviation</a:t>
                      </a:r>
                    </a:p>
                  </a:txBody>
                  <a:tcPr>
                    <a:pattFill prst="pct5">
                      <a:fgClr>
                        <a:srgbClr val="00B0F0"/>
                      </a:fgClr>
                      <a:bgClr>
                        <a:schemeClr val="bg1"/>
                      </a:bgClr>
                    </a:pattFill>
                  </a:tcPr>
                </a:tc>
                <a:tc>
                  <a:txBody>
                    <a:bodyPr/>
                    <a:lstStyle/>
                    <a:p>
                      <a:pPr algn="ctr"/>
                      <a:r>
                        <a:rPr lang="en-US" sz="2000" dirty="0">
                          <a:solidFill>
                            <a:srgbClr val="7030A0"/>
                          </a:solidFill>
                        </a:rPr>
                        <a:t>Observations</a:t>
                      </a:r>
                    </a:p>
                  </a:txBody>
                  <a:tcPr>
                    <a:pattFill prst="pct5">
                      <a:fgClr>
                        <a:srgbClr val="00B0F0"/>
                      </a:fgClr>
                      <a:bgClr>
                        <a:schemeClr val="bg1"/>
                      </a:bgClr>
                    </a:pattFill>
                  </a:tcPr>
                </a:tc>
                <a:extLst>
                  <a:ext uri="{0D108BD9-81ED-4DB2-BD59-A6C34878D82A}">
                    <a16:rowId xmlns:a16="http://schemas.microsoft.com/office/drawing/2014/main" xmlns="" val="1713958346"/>
                  </a:ext>
                </a:extLst>
              </a:tr>
              <a:tr h="354942">
                <a:tc>
                  <a:txBody>
                    <a:bodyPr/>
                    <a:lstStyle/>
                    <a:p>
                      <a:pPr algn="ctr"/>
                      <a:r>
                        <a:rPr lang="en-US" sz="2000" b="1" dirty="0">
                          <a:solidFill>
                            <a:srgbClr val="7030A0"/>
                          </a:solidFill>
                        </a:rPr>
                        <a:t>LN(SP)</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 5.37</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.59</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algn="ctr"/>
                      <a:r>
                        <a:rPr lang="en-US" sz="2000" b="1" dirty="0">
                          <a:solidFill>
                            <a:srgbClr val="7030A0"/>
                          </a:solidFill>
                        </a:rPr>
                        <a:t>53</a:t>
                      </a:r>
                    </a:p>
                  </a:txBody>
                  <a:tcPr>
                    <a:pattFill prst="pct5">
                      <a:fgClr>
                        <a:srgbClr val="00B0F0"/>
                      </a:fgClr>
                      <a:bgClr>
                        <a:schemeClr val="bg1"/>
                      </a:bgClr>
                    </a:pattFill>
                  </a:tcPr>
                </a:tc>
                <a:extLst>
                  <a:ext uri="{0D108BD9-81ED-4DB2-BD59-A6C34878D82A}">
                    <a16:rowId xmlns:a16="http://schemas.microsoft.com/office/drawing/2014/main" xmlns="" val="1329631087"/>
                  </a:ext>
                </a:extLst>
              </a:tr>
              <a:tr h="354942">
                <a:tc>
                  <a:txBody>
                    <a:bodyPr/>
                    <a:lstStyle/>
                    <a:p>
                      <a:pPr algn="ctr"/>
                      <a:r>
                        <a:rPr lang="en-US" sz="2000" b="1" dirty="0">
                          <a:solidFill>
                            <a:srgbClr val="7030A0"/>
                          </a:solidFill>
                        </a:rPr>
                        <a:t>D</a:t>
                      </a:r>
                      <a:r>
                        <a:rPr lang="en-US" sz="2000" b="1" baseline="-25000" dirty="0">
                          <a:solidFill>
                            <a:srgbClr val="7030A0"/>
                          </a:solidFill>
                        </a:rPr>
                        <a:t>BBB-</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.23</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.42</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2494522216"/>
                  </a:ext>
                </a:extLst>
              </a:tr>
              <a:tr h="354942">
                <a:tc>
                  <a:txBody>
                    <a:bodyPr/>
                    <a:lstStyle/>
                    <a:p>
                      <a:pPr algn="ctr"/>
                      <a:r>
                        <a:rPr lang="en-US" sz="2000" b="1" dirty="0">
                          <a:solidFill>
                            <a:srgbClr val="7030A0"/>
                          </a:solidFill>
                        </a:rPr>
                        <a:t>D</a:t>
                      </a:r>
                      <a:r>
                        <a:rPr lang="en-US" sz="2000" b="1" baseline="-25000" dirty="0">
                          <a:solidFill>
                            <a:srgbClr val="7030A0"/>
                          </a:solidFill>
                        </a:rPr>
                        <a:t>BB+</a:t>
                      </a:r>
                      <a:r>
                        <a:rPr lang="en-US" sz="2000" b="1" dirty="0">
                          <a:solidFill>
                            <a:srgbClr val="7030A0"/>
                          </a:solidFill>
                        </a:rPr>
                        <a:t>  </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.21</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a:solidFill>
                            <a:srgbClr val="7030A0"/>
                          </a:solidFill>
                          <a:effectLst/>
                          <a:latin typeface="Arial" panose="020B0604020202020204" pitchFamily="34" charset="0"/>
                          <a:ea typeface="Calibri" panose="020F0502020204030204" pitchFamily="34" charset="0"/>
                          <a:cs typeface="Times New Roman" panose="02020603050405020304" pitchFamily="18" charset="0"/>
                        </a:rPr>
                        <a:t>.41</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3312491271"/>
                  </a:ext>
                </a:extLst>
              </a:tr>
              <a:tr h="354942">
                <a:tc>
                  <a:txBody>
                    <a:bodyPr/>
                    <a:lstStyle/>
                    <a:p>
                      <a:pPr algn="ctr"/>
                      <a:r>
                        <a:rPr lang="en-US" sz="2000" b="1" dirty="0">
                          <a:solidFill>
                            <a:srgbClr val="7030A0"/>
                          </a:solidFill>
                        </a:rPr>
                        <a:t>D</a:t>
                      </a:r>
                      <a:r>
                        <a:rPr lang="en-US" sz="2000" b="1" baseline="-25000" dirty="0">
                          <a:solidFill>
                            <a:srgbClr val="7030A0"/>
                          </a:solidFill>
                        </a:rPr>
                        <a:t>LQ</a:t>
                      </a:r>
                      <a:r>
                        <a:rPr lang="en-US" sz="2000" b="1" dirty="0">
                          <a:solidFill>
                            <a:srgbClr val="7030A0"/>
                          </a:solidFill>
                        </a:rPr>
                        <a:t> </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.28</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a:solidFill>
                            <a:srgbClr val="7030A0"/>
                          </a:solidFill>
                          <a:effectLst/>
                          <a:latin typeface="Arial" panose="020B0604020202020204" pitchFamily="34" charset="0"/>
                          <a:ea typeface="Calibri" panose="020F0502020204030204" pitchFamily="34" charset="0"/>
                          <a:cs typeface="Times New Roman" panose="02020603050405020304" pitchFamily="18" charset="0"/>
                        </a:rPr>
                        <a:t>.46</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3468779214"/>
                  </a:ext>
                </a:extLst>
              </a:tr>
              <a:tr h="354942">
                <a:tc>
                  <a:txBody>
                    <a:bodyPr/>
                    <a:lstStyle/>
                    <a:p>
                      <a:pPr algn="ctr"/>
                      <a:r>
                        <a:rPr lang="en-US" sz="2000" b="1" dirty="0">
                          <a:solidFill>
                            <a:srgbClr val="7030A0"/>
                          </a:solidFill>
                        </a:rPr>
                        <a:t>LN(DI)</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1.84</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a:solidFill>
                            <a:srgbClr val="7030A0"/>
                          </a:solidFill>
                          <a:effectLst/>
                          <a:latin typeface="Arial" panose="020B0604020202020204" pitchFamily="34" charset="0"/>
                          <a:ea typeface="Calibri" panose="020F0502020204030204" pitchFamily="34" charset="0"/>
                          <a:cs typeface="Times New Roman" panose="02020603050405020304" pitchFamily="18" charset="0"/>
                        </a:rPr>
                        <a:t>.14</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588158951"/>
                  </a:ext>
                </a:extLst>
              </a:tr>
              <a:tr h="354942">
                <a:tc>
                  <a:txBody>
                    <a:bodyPr/>
                    <a:lstStyle/>
                    <a:p>
                      <a:pPr algn="ctr"/>
                      <a:r>
                        <a:rPr lang="en-US" sz="2000" b="1" dirty="0">
                          <a:solidFill>
                            <a:srgbClr val="7030A0"/>
                          </a:solidFill>
                        </a:rPr>
                        <a:t>EFN</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.31</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a:solidFill>
                            <a:srgbClr val="7030A0"/>
                          </a:solidFill>
                          <a:effectLst/>
                          <a:latin typeface="Arial" panose="020B0604020202020204" pitchFamily="34" charset="0"/>
                          <a:ea typeface="Calibri" panose="020F0502020204030204" pitchFamily="34" charset="0"/>
                          <a:cs typeface="Times New Roman" panose="02020603050405020304" pitchFamily="18" charset="0"/>
                        </a:rPr>
                        <a:t>.12</a:t>
                      </a:r>
                      <a:endParaRPr lang="en-US" sz="20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4255163512"/>
                  </a:ext>
                </a:extLst>
              </a:tr>
              <a:tr h="349259">
                <a:tc>
                  <a:txBody>
                    <a:bodyPr/>
                    <a:lstStyle/>
                    <a:p>
                      <a:pPr algn="ctr"/>
                      <a:r>
                        <a:rPr lang="en-US" sz="2000" b="1" dirty="0">
                          <a:solidFill>
                            <a:srgbClr val="7030A0"/>
                          </a:solidFill>
                        </a:rPr>
                        <a:t>D</a:t>
                      </a:r>
                      <a:r>
                        <a:rPr lang="en-US" sz="2000" b="1" baseline="-25000" dirty="0">
                          <a:solidFill>
                            <a:srgbClr val="7030A0"/>
                          </a:solidFill>
                        </a:rPr>
                        <a:t>Crisis</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.34</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rPr>
                        <a:t>.48</a:t>
                      </a:r>
                      <a:endParaRPr lang="en-US" sz="20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413799868"/>
                  </a:ext>
                </a:extLst>
              </a:tr>
              <a:tr h="349259">
                <a:tc>
                  <a:txBody>
                    <a:bodyPr/>
                    <a:lstStyle/>
                    <a:p>
                      <a:pPr algn="ctr"/>
                      <a:r>
                        <a:rPr lang="en-US" sz="2000" b="1" baseline="0" dirty="0">
                          <a:solidFill>
                            <a:srgbClr val="7030A0"/>
                          </a:solidFill>
                        </a:rPr>
                        <a:t>LN(1+r</a:t>
                      </a:r>
                      <a:r>
                        <a:rPr lang="en-US" sz="2000" b="1" baseline="-25000" dirty="0">
                          <a:solidFill>
                            <a:srgbClr val="7030A0"/>
                          </a:solidFill>
                        </a:rPr>
                        <a:t>f</a:t>
                      </a:r>
                      <a:r>
                        <a:rPr lang="en-US" sz="2000" b="1" baseline="0" dirty="0">
                          <a:solidFill>
                            <a:srgbClr val="7030A0"/>
                          </a:solidFill>
                        </a:rPr>
                        <a:t>)</a:t>
                      </a:r>
                    </a:p>
                  </a:txBody>
                  <a:tcP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Arial" panose="020B0604020202020204" pitchFamily="34" charset="0"/>
                        </a:rPr>
                        <a:t>0.0264</a:t>
                      </a:r>
                    </a:p>
                  </a:txBody>
                  <a:tcPr marL="19050" marR="19050" marT="19050" marB="19050" anchor="ctr">
                    <a:pattFill prst="pct5">
                      <a:fgClr>
                        <a:srgbClr val="00B0F0"/>
                      </a:fgClr>
                      <a:bgClr>
                        <a:schemeClr val="bg1"/>
                      </a:bgClr>
                    </a:pattFill>
                  </a:tcPr>
                </a:tc>
                <a:tc>
                  <a:txBody>
                    <a:bodyPr/>
                    <a:lstStyle/>
                    <a:p>
                      <a:pPr marL="0" marR="0" algn="ctr">
                        <a:lnSpc>
                          <a:spcPts val="1600"/>
                        </a:lnSpc>
                        <a:spcBef>
                          <a:spcPts val="0"/>
                        </a:spcBef>
                        <a:spcAft>
                          <a:spcPts val="0"/>
                        </a:spcAft>
                      </a:pPr>
                      <a:r>
                        <a:rPr lang="en-US" sz="2000" b="1" dirty="0">
                          <a:solidFill>
                            <a:srgbClr val="7030A0"/>
                          </a:solidFill>
                          <a:effectLst/>
                          <a:latin typeface="Arial" panose="020B0604020202020204" pitchFamily="34" charset="0"/>
                          <a:ea typeface="Calibri" panose="020F0502020204030204" pitchFamily="34" charset="0"/>
                          <a:cs typeface="Arial" panose="020B0604020202020204" pitchFamily="34" charset="0"/>
                        </a:rPr>
                        <a:t>0.0107</a:t>
                      </a:r>
                    </a:p>
                  </a:txBody>
                  <a:tcPr marL="19050" marR="19050" marT="19050" marB="19050" anchor="ctr">
                    <a:pattFill prst="pct5">
                      <a:fgClr>
                        <a:srgbClr val="00B0F0"/>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libri" panose="020F0502020204030204"/>
                          <a:ea typeface="+mn-ea"/>
                          <a:cs typeface="+mn-cs"/>
                        </a:rPr>
                        <a:t>53</a:t>
                      </a:r>
                    </a:p>
                  </a:txBody>
                  <a:tcPr>
                    <a:pattFill prst="pct5">
                      <a:fgClr>
                        <a:srgbClr val="00B0F0"/>
                      </a:fgClr>
                      <a:bgClr>
                        <a:schemeClr val="bg1"/>
                      </a:bgClr>
                    </a:pattFill>
                  </a:tcPr>
                </a:tc>
                <a:extLst>
                  <a:ext uri="{0D108BD9-81ED-4DB2-BD59-A6C34878D82A}">
                    <a16:rowId xmlns:a16="http://schemas.microsoft.com/office/drawing/2014/main" xmlns="" val="2624211686"/>
                  </a:ext>
                </a:extLst>
              </a:tr>
            </a:tbl>
          </a:graphicData>
        </a:graphic>
      </p:graphicFrame>
      <p:sp>
        <p:nvSpPr>
          <p:cNvPr id="5" name="TextBox 4">
            <a:extLst>
              <a:ext uri="{FF2B5EF4-FFF2-40B4-BE49-F238E27FC236}">
                <a16:creationId xmlns:a16="http://schemas.microsoft.com/office/drawing/2014/main" xmlns="" id="{C0FFC66B-19F9-4613-9460-C06557A78690}"/>
              </a:ext>
            </a:extLst>
          </p:cNvPr>
          <p:cNvSpPr txBox="1"/>
          <p:nvPr/>
        </p:nvSpPr>
        <p:spPr>
          <a:xfrm>
            <a:off x="1146874" y="5267498"/>
            <a:ext cx="9639944" cy="707886"/>
          </a:xfrm>
          <a:prstGeom prst="rect">
            <a:avLst/>
          </a:prstGeom>
          <a:pattFill prst="pct5">
            <a:fgClr>
              <a:srgbClr val="FFC000"/>
            </a:fgClr>
            <a:bgClr>
              <a:schemeClr val="bg1"/>
            </a:bgClr>
          </a:pattFill>
          <a:ln w="12700">
            <a:solidFill>
              <a:schemeClr val="accent4">
                <a:lumMod val="40000"/>
                <a:lumOff val="60000"/>
              </a:schemeClr>
            </a:solidFill>
          </a:ln>
        </p:spPr>
        <p:txBody>
          <a:bodyPr wrap="square">
            <a:spAutoFit/>
          </a:bodyPr>
          <a:lstStyle/>
          <a:p>
            <a:pPr algn="ctr"/>
            <a:r>
              <a:rPr lang="en-US" sz="2000" b="1" baseline="-25000" dirty="0">
                <a:solidFill>
                  <a:srgbClr val="7030A0"/>
                </a:solidFill>
              </a:rPr>
              <a:t>Source: Authors’ estimates</a:t>
            </a:r>
          </a:p>
          <a:p>
            <a:pPr algn="ctr"/>
            <a:r>
              <a:rPr lang="en-US" sz="2000" b="1" baseline="-25000" dirty="0">
                <a:solidFill>
                  <a:srgbClr val="7030A0"/>
                </a:solidFill>
              </a:rPr>
              <a:t>Data: Spreads are from JP Morgan’s Emerging Market Bond Index – Global (EMBIG) database, Democracy Index is from Economist Intelligence Unit, External financing Needs is from IMF Country Reports, Country Rating is from the Global Economy.com</a:t>
            </a:r>
          </a:p>
        </p:txBody>
      </p:sp>
    </p:spTree>
    <p:extLst>
      <p:ext uri="{BB962C8B-B14F-4D97-AF65-F5344CB8AC3E}">
        <p14:creationId xmlns:p14="http://schemas.microsoft.com/office/powerpoint/2010/main" val="374946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
                                          <p:stCondLst>
                                            <p:cond delay="0"/>
                                          </p:stCondLst>
                                        </p:cTn>
                                        <p:tgtEl>
                                          <p:spTgt spid="3"/>
                                        </p:tgtEl>
                                      </p:cBhvr>
                                    </p:animEffect>
                                    <p:anim calcmode="lin" valueType="num">
                                      <p:cBhvr>
                                        <p:cTn id="8" dur="13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50"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50" tmFilter="0, 0; 0.125,0.2665; 0.25,0.4; 0.375,0.465; 0.5,0.5;  0.625,0.535; 0.75,0.6; 0.875,0.7335; 1,1">
                                          <p:stCondLst>
                                            <p:cond delay="50"/>
                                          </p:stCondLst>
                                        </p:cTn>
                                        <p:tgtEl>
                                          <p:spTgt spid="3"/>
                                        </p:tgtEl>
                                        <p:attrNameLst>
                                          <p:attrName>ppt_y</p:attrName>
                                        </p:attrNameLst>
                                      </p:cBhvr>
                                      <p:tavLst>
                                        <p:tav tm="0" fmla="#ppt_y-sin(pi*$)/9">
                                          <p:val>
                                            <p:fltVal val="0"/>
                                          </p:val>
                                        </p:tav>
                                        <p:tav tm="100000">
                                          <p:val>
                                            <p:fltVal val="1"/>
                                          </p:val>
                                        </p:tav>
                                      </p:tavLst>
                                    </p:anim>
                                    <p:anim calcmode="lin" valueType="num">
                                      <p:cBhvr>
                                        <p:cTn id="11" dur="25" tmFilter="0, 0; 0.125,0.2665; 0.25,0.4; 0.375,0.465; 0.5,0.5;  0.625,0.535; 0.75,0.6; 0.875,0.7335; 1,1">
                                          <p:stCondLst>
                                            <p:cond delay="100"/>
                                          </p:stCondLst>
                                        </p:cTn>
                                        <p:tgtEl>
                                          <p:spTgt spid="3"/>
                                        </p:tgtEl>
                                        <p:attrNameLst>
                                          <p:attrName>ppt_y</p:attrName>
                                        </p:attrNameLst>
                                      </p:cBhvr>
                                      <p:tavLst>
                                        <p:tav tm="0" fmla="#ppt_y-sin(pi*$)/27">
                                          <p:val>
                                            <p:fltVal val="0"/>
                                          </p:val>
                                        </p:tav>
                                        <p:tav tm="100000">
                                          <p:val>
                                            <p:fltVal val="1"/>
                                          </p:val>
                                        </p:tav>
                                      </p:tavLst>
                                    </p:anim>
                                    <p:anim calcmode="lin" valueType="num">
                                      <p:cBhvr>
                                        <p:cTn id="12" dur="13" tmFilter="0, 0; 0.125,0.2665; 0.25,0.4; 0.375,0.465; 0.5,0.5;  0.625,0.535; 0.75,0.6; 0.875,0.7335; 1,1">
                                          <p:stCondLst>
                                            <p:cond delay="124"/>
                                          </p:stCondLst>
                                        </p:cTn>
                                        <p:tgtEl>
                                          <p:spTgt spid="3"/>
                                        </p:tgtEl>
                                        <p:attrNameLst>
                                          <p:attrName>ppt_y</p:attrName>
                                        </p:attrNameLst>
                                      </p:cBhvr>
                                      <p:tavLst>
                                        <p:tav tm="0" fmla="#ppt_y-sin(pi*$)/81">
                                          <p:val>
                                            <p:fltVal val="0"/>
                                          </p:val>
                                        </p:tav>
                                        <p:tav tm="100000">
                                          <p:val>
                                            <p:fltVal val="1"/>
                                          </p:val>
                                        </p:tav>
                                      </p:tavLst>
                                    </p:anim>
                                    <p:animScale>
                                      <p:cBhvr>
                                        <p:cTn id="13" dur="2">
                                          <p:stCondLst>
                                            <p:cond delay="49"/>
                                          </p:stCondLst>
                                        </p:cTn>
                                        <p:tgtEl>
                                          <p:spTgt spid="3"/>
                                        </p:tgtEl>
                                      </p:cBhvr>
                                      <p:to x="100000" y="60000"/>
                                    </p:animScale>
                                    <p:animScale>
                                      <p:cBhvr>
                                        <p:cTn id="14" dur="13" decel="50000">
                                          <p:stCondLst>
                                            <p:cond delay="51"/>
                                          </p:stCondLst>
                                        </p:cTn>
                                        <p:tgtEl>
                                          <p:spTgt spid="3"/>
                                        </p:tgtEl>
                                      </p:cBhvr>
                                      <p:to x="100000" y="100000"/>
                                    </p:animScale>
                                    <p:animScale>
                                      <p:cBhvr>
                                        <p:cTn id="15" dur="2">
                                          <p:stCondLst>
                                            <p:cond delay="98"/>
                                          </p:stCondLst>
                                        </p:cTn>
                                        <p:tgtEl>
                                          <p:spTgt spid="3"/>
                                        </p:tgtEl>
                                      </p:cBhvr>
                                      <p:to x="100000" y="80000"/>
                                    </p:animScale>
                                    <p:animScale>
                                      <p:cBhvr>
                                        <p:cTn id="16" dur="13" decel="50000">
                                          <p:stCondLst>
                                            <p:cond delay="100"/>
                                          </p:stCondLst>
                                        </p:cTn>
                                        <p:tgtEl>
                                          <p:spTgt spid="3"/>
                                        </p:tgtEl>
                                      </p:cBhvr>
                                      <p:to x="100000" y="100000"/>
                                    </p:animScale>
                                    <p:animScale>
                                      <p:cBhvr>
                                        <p:cTn id="17" dur="2">
                                          <p:stCondLst>
                                            <p:cond delay="123"/>
                                          </p:stCondLst>
                                        </p:cTn>
                                        <p:tgtEl>
                                          <p:spTgt spid="3"/>
                                        </p:tgtEl>
                                      </p:cBhvr>
                                      <p:to x="100000" y="90000"/>
                                    </p:animScale>
                                    <p:animScale>
                                      <p:cBhvr>
                                        <p:cTn id="18" dur="13" decel="50000">
                                          <p:stCondLst>
                                            <p:cond delay="125"/>
                                          </p:stCondLst>
                                        </p:cTn>
                                        <p:tgtEl>
                                          <p:spTgt spid="3"/>
                                        </p:tgtEl>
                                      </p:cBhvr>
                                      <p:to x="100000" y="100000"/>
                                    </p:animScale>
                                    <p:animScale>
                                      <p:cBhvr>
                                        <p:cTn id="19" dur="2">
                                          <p:stCondLst>
                                            <p:cond delay="136"/>
                                          </p:stCondLst>
                                        </p:cTn>
                                        <p:tgtEl>
                                          <p:spTgt spid="3"/>
                                        </p:tgtEl>
                                      </p:cBhvr>
                                      <p:to x="100000" y="95000"/>
                                    </p:animScale>
                                    <p:animScale>
                                      <p:cBhvr>
                                        <p:cTn id="20" dur="13" decel="50000">
                                          <p:stCondLst>
                                            <p:cond delay="13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798657"/>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Results </a:t>
            </a:r>
            <a:endParaRPr lang="en-US" dirty="0">
              <a:solidFill>
                <a:srgbClr val="7030A0"/>
              </a:solidFill>
            </a:endParaRPr>
          </a:p>
        </p:txBody>
      </p:sp>
      <p:graphicFrame>
        <p:nvGraphicFramePr>
          <p:cNvPr id="6" name="Table 6">
            <a:extLst>
              <a:ext uri="{FF2B5EF4-FFF2-40B4-BE49-F238E27FC236}">
                <a16:creationId xmlns:a16="http://schemas.microsoft.com/office/drawing/2014/main" xmlns="" id="{34AA0C09-E2C7-409B-B775-C4EF3F1B713F}"/>
              </a:ext>
            </a:extLst>
          </p:cNvPr>
          <p:cNvGraphicFramePr>
            <a:graphicFrameLocks noGrp="1"/>
          </p:cNvGraphicFramePr>
          <p:nvPr>
            <p:extLst>
              <p:ext uri="{D42A27DB-BD31-4B8C-83A1-F6EECF244321}">
                <p14:modId xmlns:p14="http://schemas.microsoft.com/office/powerpoint/2010/main" val="2522998500"/>
              </p:ext>
            </p:extLst>
          </p:nvPr>
        </p:nvGraphicFramePr>
        <p:xfrm>
          <a:off x="1042324" y="1408055"/>
          <a:ext cx="9791704" cy="4418012"/>
        </p:xfrm>
        <a:graphic>
          <a:graphicData uri="http://schemas.openxmlformats.org/drawingml/2006/table">
            <a:tbl>
              <a:tblPr firstRow="1" bandRow="1">
                <a:tableStyleId>{C4B1156A-380E-4F78-BDF5-A606A8083BF9}</a:tableStyleId>
              </a:tblPr>
              <a:tblGrid>
                <a:gridCol w="2552700">
                  <a:extLst>
                    <a:ext uri="{9D8B030D-6E8A-4147-A177-3AD203B41FA5}">
                      <a16:colId xmlns:a16="http://schemas.microsoft.com/office/drawing/2014/main" xmlns="" val="3108356116"/>
                    </a:ext>
                  </a:extLst>
                </a:gridCol>
                <a:gridCol w="1040476">
                  <a:extLst>
                    <a:ext uri="{9D8B030D-6E8A-4147-A177-3AD203B41FA5}">
                      <a16:colId xmlns:a16="http://schemas.microsoft.com/office/drawing/2014/main" xmlns="" val="3178853907"/>
                    </a:ext>
                  </a:extLst>
                </a:gridCol>
                <a:gridCol w="749300">
                  <a:extLst>
                    <a:ext uri="{9D8B030D-6E8A-4147-A177-3AD203B41FA5}">
                      <a16:colId xmlns:a16="http://schemas.microsoft.com/office/drawing/2014/main" xmlns="" val="1836315700"/>
                    </a:ext>
                  </a:extLst>
                </a:gridCol>
                <a:gridCol w="1092200">
                  <a:extLst>
                    <a:ext uri="{9D8B030D-6E8A-4147-A177-3AD203B41FA5}">
                      <a16:colId xmlns:a16="http://schemas.microsoft.com/office/drawing/2014/main" xmlns="" val="982177294"/>
                    </a:ext>
                  </a:extLst>
                </a:gridCol>
                <a:gridCol w="876300">
                  <a:extLst>
                    <a:ext uri="{9D8B030D-6E8A-4147-A177-3AD203B41FA5}">
                      <a16:colId xmlns:a16="http://schemas.microsoft.com/office/drawing/2014/main" xmlns="" val="807254413"/>
                    </a:ext>
                  </a:extLst>
                </a:gridCol>
                <a:gridCol w="850900">
                  <a:extLst>
                    <a:ext uri="{9D8B030D-6E8A-4147-A177-3AD203B41FA5}">
                      <a16:colId xmlns:a16="http://schemas.microsoft.com/office/drawing/2014/main" xmlns="" val="1061143729"/>
                    </a:ext>
                  </a:extLst>
                </a:gridCol>
                <a:gridCol w="876300">
                  <a:extLst>
                    <a:ext uri="{9D8B030D-6E8A-4147-A177-3AD203B41FA5}">
                      <a16:colId xmlns:a16="http://schemas.microsoft.com/office/drawing/2014/main" xmlns="" val="589096930"/>
                    </a:ext>
                  </a:extLst>
                </a:gridCol>
                <a:gridCol w="812800">
                  <a:extLst>
                    <a:ext uri="{9D8B030D-6E8A-4147-A177-3AD203B41FA5}">
                      <a16:colId xmlns:a16="http://schemas.microsoft.com/office/drawing/2014/main" xmlns="" val="3016489194"/>
                    </a:ext>
                  </a:extLst>
                </a:gridCol>
                <a:gridCol w="940728">
                  <a:extLst>
                    <a:ext uri="{9D8B030D-6E8A-4147-A177-3AD203B41FA5}">
                      <a16:colId xmlns:a16="http://schemas.microsoft.com/office/drawing/2014/main" xmlns="" val="3541737274"/>
                    </a:ext>
                  </a:extLst>
                </a:gridCol>
              </a:tblGrid>
              <a:tr h="457200">
                <a:tc rowSpan="2">
                  <a:txBody>
                    <a:bodyPr/>
                    <a:lstStyle/>
                    <a:p>
                      <a:pPr algn="ctr" fontAlgn="ctr"/>
                      <a:r>
                        <a:rPr lang="en-US" sz="2000" b="1" u="none" strike="noStrike" dirty="0">
                          <a:solidFill>
                            <a:srgbClr val="F61CCC"/>
                          </a:solidFill>
                          <a:effectLst/>
                        </a:rPr>
                        <a:t>Dependent Variable:                 LN(SPREAD)</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gridSpan="8">
                  <a:txBody>
                    <a:bodyPr/>
                    <a:lstStyle/>
                    <a:p>
                      <a:pPr algn="ctr" fontAlgn="ctr"/>
                      <a:r>
                        <a:rPr lang="en-US" sz="2000" b="1" i="0" u="none" strike="noStrike" dirty="0">
                          <a:solidFill>
                            <a:srgbClr val="F61CCC"/>
                          </a:solidFill>
                          <a:effectLst/>
                          <a:latin typeface="Calibri" panose="020F0502020204030204" pitchFamily="34" charset="0"/>
                        </a:rPr>
                        <a:t>Independent Variables</a:t>
                      </a:r>
                    </a:p>
                  </a:txBody>
                  <a:tcPr marL="0" marR="0" marT="0" marB="0" anchor="ctr">
                    <a:pattFill prst="pct5">
                      <a:fgClr>
                        <a:srgbClr val="00B0F0"/>
                      </a:fgClr>
                      <a:bgClr>
                        <a:schemeClr val="bg1"/>
                      </a:bgClr>
                    </a:pattFill>
                  </a:tcP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tc hMerge="1">
                  <a:txBody>
                    <a:bodyPr/>
                    <a:lstStyle/>
                    <a:p>
                      <a:endParaRPr lang="en-US"/>
                    </a:p>
                  </a:txBody>
                  <a:tcP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tc hMerge="1">
                  <a:txBody>
                    <a:bodyPr/>
                    <a:lstStyle/>
                    <a:p>
                      <a:pPr algn="ctr" fontAlgn="ctr"/>
                      <a:endParaRPr lang="en-US" sz="2000" b="1" i="0" u="none" strike="noStrike" dirty="0">
                        <a:solidFill>
                          <a:srgbClr val="F61CCC"/>
                        </a:solidFill>
                        <a:effectLst/>
                        <a:latin typeface="Calibri" panose="020F0502020204030204" pitchFamily="34" charset="0"/>
                      </a:endParaRPr>
                    </a:p>
                  </a:txBody>
                  <a:tcPr marL="0" marR="0" marT="0" marB="0" anchor="ctr"/>
                </a:tc>
                <a:extLst>
                  <a:ext uri="{0D108BD9-81ED-4DB2-BD59-A6C34878D82A}">
                    <a16:rowId xmlns:a16="http://schemas.microsoft.com/office/drawing/2014/main" xmlns="" val="2071470697"/>
                  </a:ext>
                </a:extLst>
              </a:tr>
              <a:tr h="457200">
                <a:tc vMerge="1">
                  <a:txBody>
                    <a:bodyPr/>
                    <a:lstStyle/>
                    <a:p>
                      <a:endParaRPr lang="en-US"/>
                    </a:p>
                  </a:txBody>
                  <a:tcPr/>
                </a:tc>
                <a:tc>
                  <a:txBody>
                    <a:bodyPr/>
                    <a:lstStyle/>
                    <a:p>
                      <a:pPr algn="ctr" fontAlgn="ctr"/>
                      <a:r>
                        <a:rPr lang="en-US" sz="2000" b="1" i="0" u="none" strike="noStrike" dirty="0">
                          <a:solidFill>
                            <a:srgbClr val="F61CCC"/>
                          </a:solidFill>
                          <a:effectLst/>
                          <a:latin typeface="Calibri" panose="020F0502020204030204" pitchFamily="34" charset="0"/>
                        </a:rPr>
                        <a:t>LN(1+r</a:t>
                      </a:r>
                      <a:r>
                        <a:rPr lang="en-US" sz="2000" b="1" i="0" u="none" strike="noStrike" baseline="-25000" dirty="0">
                          <a:solidFill>
                            <a:srgbClr val="F61CCC"/>
                          </a:solidFill>
                          <a:effectLst/>
                          <a:latin typeface="Calibri" panose="020F0502020204030204" pitchFamily="34" charset="0"/>
                        </a:rPr>
                        <a:t>f</a:t>
                      </a:r>
                      <a:r>
                        <a:rPr lang="en-US" sz="2000" b="1" i="0" u="none" strike="noStrike" dirty="0">
                          <a:solidFill>
                            <a:srgbClr val="F61CCC"/>
                          </a:solidFill>
                          <a:effectLst/>
                          <a:latin typeface="Calibri" panose="020F0502020204030204" pitchFamily="34" charset="0"/>
                        </a:rPr>
                        <a:t>)</a:t>
                      </a:r>
                    </a:p>
                    <a:p>
                      <a:pPr algn="ctr" fontAlgn="ctr"/>
                      <a:r>
                        <a:rPr lang="en-US" sz="2000" b="1" i="0" u="none" strike="noStrike" dirty="0">
                          <a:solidFill>
                            <a:srgbClr val="F61CCC"/>
                          </a:solidFill>
                          <a:effectLst/>
                          <a:latin typeface="Calibri" panose="020F0502020204030204" pitchFamily="34" charset="0"/>
                        </a:rPr>
                        <a:t>(a</a:t>
                      </a:r>
                      <a:r>
                        <a:rPr lang="en-US" sz="2000" b="1" i="0" u="none" strike="noStrike" baseline="-25000" dirty="0">
                          <a:solidFill>
                            <a:srgbClr val="F61CCC"/>
                          </a:solidFill>
                          <a:effectLst/>
                          <a:latin typeface="Calibri" panose="020F0502020204030204" pitchFamily="34" charset="0"/>
                        </a:rPr>
                        <a:t>7</a:t>
                      </a:r>
                      <a:r>
                        <a:rPr lang="en-US" sz="2000" b="1" i="0" u="none" strike="noStrike" dirty="0">
                          <a:solidFill>
                            <a:srgbClr val="F61CCC"/>
                          </a:solidFill>
                          <a:effectLst/>
                          <a:latin typeface="Calibri" panose="020F0502020204030204" pitchFamily="34" charset="0"/>
                        </a:rPr>
                        <a:t>)</a:t>
                      </a: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EFN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6</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LN(DI)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5</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D</a:t>
                      </a:r>
                      <a:r>
                        <a:rPr lang="en-US" sz="2000" b="1" u="none" strike="noStrike" baseline="-25000" dirty="0">
                          <a:solidFill>
                            <a:srgbClr val="F61CCC"/>
                          </a:solidFill>
                          <a:effectLst/>
                        </a:rPr>
                        <a:t>Crisis</a:t>
                      </a:r>
                      <a:r>
                        <a:rPr lang="en-US" sz="2000" b="1" u="none" strike="noStrike" dirty="0">
                          <a:solidFill>
                            <a:srgbClr val="F61CCC"/>
                          </a:solidFill>
                          <a:effectLst/>
                        </a:rPr>
                        <a:t>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4</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D</a:t>
                      </a:r>
                      <a:r>
                        <a:rPr lang="en-US" sz="2000" b="1" u="none" strike="noStrike" baseline="-25000" dirty="0">
                          <a:solidFill>
                            <a:srgbClr val="F61CCC"/>
                          </a:solidFill>
                          <a:effectLst/>
                        </a:rPr>
                        <a:t>LQ</a:t>
                      </a:r>
                      <a:r>
                        <a:rPr lang="en-US" sz="2000" b="1" u="none" strike="noStrike" dirty="0">
                          <a:solidFill>
                            <a:srgbClr val="F61CCC"/>
                          </a:solidFill>
                          <a:effectLst/>
                        </a:rPr>
                        <a:t>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3</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D</a:t>
                      </a:r>
                      <a:r>
                        <a:rPr lang="en-US" sz="2000" b="1" u="none" strike="noStrike" baseline="-25000" dirty="0">
                          <a:solidFill>
                            <a:srgbClr val="F61CCC"/>
                          </a:solidFill>
                          <a:effectLst/>
                        </a:rPr>
                        <a:t>BB+</a:t>
                      </a:r>
                      <a:r>
                        <a:rPr lang="en-US" sz="2000" b="1" u="none" strike="noStrike" dirty="0">
                          <a:solidFill>
                            <a:srgbClr val="F61CCC"/>
                          </a:solidFill>
                          <a:effectLst/>
                        </a:rPr>
                        <a:t>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2</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D</a:t>
                      </a:r>
                      <a:r>
                        <a:rPr lang="en-US" sz="2000" b="1" u="none" strike="noStrike" baseline="-25000" dirty="0">
                          <a:solidFill>
                            <a:srgbClr val="F61CCC"/>
                          </a:solidFill>
                          <a:effectLst/>
                        </a:rPr>
                        <a:t>BBB-    </a:t>
                      </a:r>
                      <a:r>
                        <a:rPr lang="en-US" sz="2000" b="1" u="none" strike="noStrike" dirty="0">
                          <a:solidFill>
                            <a:srgbClr val="F61CCC"/>
                          </a:solidFill>
                          <a:effectLst/>
                        </a:rPr>
                        <a:t> </a:t>
                      </a:r>
                    </a:p>
                    <a:p>
                      <a:pPr algn="ctr" fontAlgn="ctr"/>
                      <a:r>
                        <a:rPr lang="en-US" sz="2000" b="1" u="none" strike="noStrike" dirty="0">
                          <a:solidFill>
                            <a:srgbClr val="F61CCC"/>
                          </a:solidFill>
                          <a:effectLst/>
                        </a:rPr>
                        <a:t>(a</a:t>
                      </a:r>
                      <a:r>
                        <a:rPr lang="en-US" sz="2000" b="1" u="none" strike="noStrike" baseline="-25000" dirty="0">
                          <a:solidFill>
                            <a:srgbClr val="F61CCC"/>
                          </a:solidFill>
                          <a:effectLst/>
                        </a:rPr>
                        <a:t>1</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tc>
                  <a:txBody>
                    <a:bodyPr/>
                    <a:lstStyle/>
                    <a:p>
                      <a:pPr algn="ctr" fontAlgn="ctr"/>
                      <a:r>
                        <a:rPr lang="en-US" sz="2000" b="1" u="none" strike="noStrike" dirty="0">
                          <a:solidFill>
                            <a:srgbClr val="F61CCC"/>
                          </a:solidFill>
                          <a:effectLst/>
                        </a:rPr>
                        <a:t>Const.</a:t>
                      </a:r>
                    </a:p>
                    <a:p>
                      <a:pPr algn="ctr" fontAlgn="ctr"/>
                      <a:r>
                        <a:rPr lang="en-US" sz="2000" b="1" u="none" strike="noStrike" dirty="0">
                          <a:solidFill>
                            <a:srgbClr val="F61CCC"/>
                          </a:solidFill>
                          <a:effectLst/>
                        </a:rPr>
                        <a:t> (a</a:t>
                      </a:r>
                      <a:r>
                        <a:rPr lang="en-US" sz="2000" b="1" u="none" strike="noStrike" baseline="-25000" dirty="0">
                          <a:solidFill>
                            <a:srgbClr val="F61CCC"/>
                          </a:solidFill>
                          <a:effectLst/>
                        </a:rPr>
                        <a:t>0</a:t>
                      </a:r>
                      <a:r>
                        <a:rPr lang="en-US" sz="2000" b="1" u="none" strike="noStrike" dirty="0">
                          <a:solidFill>
                            <a:srgbClr val="F61CCC"/>
                          </a:solidFill>
                          <a:effectLst/>
                        </a:rPr>
                        <a:t>)</a:t>
                      </a:r>
                      <a:endParaRPr lang="en-US" sz="2000" b="1" i="0" u="none" strike="noStrike" dirty="0">
                        <a:solidFill>
                          <a:srgbClr val="F61CCC"/>
                        </a:solidFill>
                        <a:effectLst/>
                        <a:latin typeface="Calibri" panose="020F0502020204030204" pitchFamily="34" charset="0"/>
                      </a:endParaRPr>
                    </a:p>
                  </a:txBody>
                  <a:tcPr marL="0" marR="0" marT="0" marB="0" anchor="ctr">
                    <a:pattFill prst="pct5">
                      <a:fgClr>
                        <a:srgbClr val="00B0F0"/>
                      </a:fgClr>
                      <a:bgClr>
                        <a:schemeClr val="bg1"/>
                      </a:bgClr>
                    </a:pattFill>
                  </a:tcPr>
                </a:tc>
                <a:extLst>
                  <a:ext uri="{0D108BD9-81ED-4DB2-BD59-A6C34878D82A}">
                    <a16:rowId xmlns:a16="http://schemas.microsoft.com/office/drawing/2014/main" xmlns="" val="3449893384"/>
                  </a:ext>
                </a:extLst>
              </a:tr>
              <a:tr h="392112">
                <a:tc>
                  <a:txBody>
                    <a:bodyPr/>
                    <a:lstStyle/>
                    <a:p>
                      <a:pPr algn="ctr" fontAlgn="b"/>
                      <a:r>
                        <a:rPr lang="en-US" sz="2000" b="1" i="0" u="none" strike="noStrike">
                          <a:solidFill>
                            <a:srgbClr val="F61CCC"/>
                          </a:solidFill>
                          <a:effectLst/>
                          <a:latin typeface="Calibri" panose="020F0502020204030204" pitchFamily="34" charset="0"/>
                        </a:rPr>
                        <a:t>Estimated coefficient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1.15</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0.81</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-1.09</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0.61</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0.80</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0.69</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0.43</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6.40</a:t>
                      </a:r>
                      <a:r>
                        <a:rPr lang="en-US" sz="2000" b="1" i="0" u="none" strike="noStrike" baseline="30000" dirty="0">
                          <a:solidFill>
                            <a:srgbClr val="7030A0"/>
                          </a:solidFill>
                          <a:effectLst/>
                          <a:latin typeface="Calibri" panose="020F0502020204030204" pitchFamily="34" charset="0"/>
                        </a:rPr>
                        <a:t>***</a:t>
                      </a:r>
                    </a:p>
                  </a:txBody>
                  <a:tcPr marL="0" marR="0" marT="0" marB="0" anchor="b">
                    <a:pattFill prst="pct5">
                      <a:fgClr>
                        <a:srgbClr val="00B0F0"/>
                      </a:fgClr>
                      <a:bgClr>
                        <a:schemeClr val="bg1"/>
                      </a:bgClr>
                    </a:pattFill>
                  </a:tcPr>
                </a:tc>
                <a:extLst>
                  <a:ext uri="{0D108BD9-81ED-4DB2-BD59-A6C34878D82A}">
                    <a16:rowId xmlns:a16="http://schemas.microsoft.com/office/drawing/2014/main" xmlns="" val="2285598131"/>
                  </a:ext>
                </a:extLst>
              </a:tr>
              <a:tr h="578530">
                <a:tc>
                  <a:txBody>
                    <a:bodyPr/>
                    <a:lstStyle/>
                    <a:p>
                      <a:pPr algn="ctr" fontAlgn="b"/>
                      <a:r>
                        <a:rPr lang="en-US" sz="2000" b="1" i="0" u="none" strike="noStrike" dirty="0">
                          <a:solidFill>
                            <a:srgbClr val="F61CCC"/>
                          </a:solidFill>
                          <a:effectLst/>
                          <a:latin typeface="Calibri" panose="020F0502020204030204" pitchFamily="34" charset="0"/>
                        </a:rPr>
                        <a:t>Prob. of t-values </a:t>
                      </a:r>
                    </a:p>
                    <a:p>
                      <a:pPr algn="ctr" fontAlgn="b"/>
                      <a:r>
                        <a:rPr lang="en-US" sz="2000" b="1" i="0" u="none" strike="noStrike" dirty="0">
                          <a:solidFill>
                            <a:srgbClr val="F61CCC"/>
                          </a:solidFill>
                          <a:effectLst/>
                          <a:latin typeface="Calibri" panose="020F0502020204030204" pitchFamily="34" charset="0"/>
                        </a:rPr>
                        <a:t>(One-Sided Hypothesis)</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0.84</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0.07</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0.02</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ctr">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ctr">
                    <a:pattFill prst="pct5">
                      <a:fgClr>
                        <a:srgbClr val="00B0F0"/>
                      </a:fgClr>
                      <a:bgClr>
                        <a:schemeClr val="bg1"/>
                      </a:bgClr>
                    </a:pattFill>
                  </a:tcPr>
                </a:tc>
                <a:extLst>
                  <a:ext uri="{0D108BD9-81ED-4DB2-BD59-A6C34878D82A}">
                    <a16:rowId xmlns:a16="http://schemas.microsoft.com/office/drawing/2014/main" xmlns="" val="2367819226"/>
                  </a:ext>
                </a:extLst>
              </a:tr>
              <a:tr h="368300">
                <a:tc>
                  <a:txBody>
                    <a:bodyPr/>
                    <a:lstStyle/>
                    <a:p>
                      <a:pPr algn="ctr" fontAlgn="b"/>
                      <a:r>
                        <a:rPr lang="en-US" sz="2000" b="1" i="0" u="none" strike="noStrike">
                          <a:solidFill>
                            <a:srgbClr val="F61CCC"/>
                          </a:solidFill>
                          <a:effectLst/>
                          <a:latin typeface="Calibri" panose="020F0502020204030204" pitchFamily="34" charset="0"/>
                        </a:rPr>
                        <a:t>R</a:t>
                      </a:r>
                      <a:r>
                        <a:rPr lang="en-US" sz="2000" b="1" i="0" u="none" strike="noStrike" baseline="30000">
                          <a:solidFill>
                            <a:srgbClr val="F61CCC"/>
                          </a:solidFill>
                          <a:effectLst/>
                          <a:latin typeface="Calibri" panose="020F0502020204030204" pitchFamily="34" charset="0"/>
                        </a:rPr>
                        <a:t>2</a:t>
                      </a:r>
                      <a:endParaRPr lang="en-US" sz="2000" b="1" i="0" u="none" strike="noStrike">
                        <a:solidFill>
                          <a:srgbClr val="F61CCC"/>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0.644</a:t>
                      </a:r>
                    </a:p>
                  </a:txBody>
                  <a:tcPr marL="0" marR="0" marT="0" marB="0" anchor="b">
                    <a:pattFill prst="pct5">
                      <a:fgClr>
                        <a:srgbClr val="00B0F0"/>
                      </a:fgClr>
                      <a:bgClr>
                        <a:schemeClr val="bg1"/>
                      </a:bgClr>
                    </a:pattFill>
                  </a:tcPr>
                </a:tc>
                <a:tc>
                  <a:txBody>
                    <a:bodyPr/>
                    <a:lstStyle/>
                    <a:p>
                      <a:pPr algn="ctr" fontAlgn="b"/>
                      <a:endParaRPr lang="en-US" sz="2000" b="1" i="0" u="none" strike="noStrike">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r>
                        <a:rPr lang="en-US" sz="2000" b="1" i="0" u="none" strike="noStrike">
                          <a:solidFill>
                            <a:srgbClr val="F61CCC"/>
                          </a:solidFill>
                          <a:effectLst/>
                          <a:latin typeface="Calibri" panose="020F0502020204030204" pitchFamily="34" charset="0"/>
                        </a:rPr>
                        <a:t>F-value</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11.64</a:t>
                      </a: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extLst>
                  <a:ext uri="{0D108BD9-81ED-4DB2-BD59-A6C34878D82A}">
                    <a16:rowId xmlns:a16="http://schemas.microsoft.com/office/drawing/2014/main" xmlns="" val="3099611091"/>
                  </a:ext>
                </a:extLst>
              </a:tr>
              <a:tr h="304800">
                <a:tc>
                  <a:txBody>
                    <a:bodyPr/>
                    <a:lstStyle/>
                    <a:p>
                      <a:pPr algn="ctr" fontAlgn="b"/>
                      <a:r>
                        <a:rPr lang="en-US" sz="2000" b="1" i="0" u="none" strike="noStrike" dirty="0">
                          <a:solidFill>
                            <a:srgbClr val="F61CCC"/>
                          </a:solidFill>
                          <a:effectLst/>
                          <a:latin typeface="Calibri" panose="020F0502020204030204" pitchFamily="34" charset="0"/>
                        </a:rPr>
                        <a:t>Number of Observations</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53</a:t>
                      </a:r>
                    </a:p>
                  </a:txBody>
                  <a:tcPr marL="0" marR="0" marT="0" marB="0" anchor="b">
                    <a:pattFill prst="pct5">
                      <a:fgClr>
                        <a:srgbClr val="00B0F0"/>
                      </a:fgClr>
                      <a:bgClr>
                        <a:schemeClr val="bg1"/>
                      </a:bgClr>
                    </a:pattFill>
                  </a:tcPr>
                </a:tc>
                <a:tc>
                  <a:txBody>
                    <a:bodyPr/>
                    <a:lstStyle/>
                    <a:p>
                      <a:pPr algn="ctr" fontAlgn="b"/>
                      <a:endParaRPr lang="en-US" sz="2000" b="1" i="0" u="none" strike="noStrike">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F61CCC"/>
                          </a:solidFill>
                          <a:effectLst/>
                          <a:latin typeface="Calibri" panose="020F0502020204030204" pitchFamily="34" charset="0"/>
                        </a:rPr>
                        <a:t>Prob. of      </a:t>
                      </a:r>
                    </a:p>
                    <a:p>
                      <a:pPr algn="ctr" fontAlgn="b"/>
                      <a:r>
                        <a:rPr lang="en-US" sz="2000" b="1" i="0" u="none" strike="noStrike" dirty="0">
                          <a:solidFill>
                            <a:srgbClr val="F61CCC"/>
                          </a:solidFill>
                          <a:effectLst/>
                          <a:latin typeface="Calibri" panose="020F0502020204030204" pitchFamily="34" charset="0"/>
                        </a:rPr>
                        <a:t> F-Value</a:t>
                      </a:r>
                    </a:p>
                  </a:txBody>
                  <a:tcPr marL="0" marR="0" marT="0" marB="0" anchor="b">
                    <a:pattFill prst="pct5">
                      <a:fgClr>
                        <a:srgbClr val="00B0F0"/>
                      </a:fgClr>
                      <a:bgClr>
                        <a:schemeClr val="bg1"/>
                      </a:bgClr>
                    </a:pattFill>
                  </a:tcPr>
                </a:tc>
                <a:tc>
                  <a:txBody>
                    <a:bodyPr/>
                    <a:lstStyle/>
                    <a:p>
                      <a:pPr algn="ctr" fontAlgn="b"/>
                      <a:r>
                        <a:rPr lang="en-US" sz="2000" b="1" i="0" u="none" strike="noStrike" dirty="0">
                          <a:solidFill>
                            <a:srgbClr val="7030A0"/>
                          </a:solidFill>
                          <a:effectLst/>
                          <a:latin typeface="Calibri" panose="020F0502020204030204" pitchFamily="34" charset="0"/>
                        </a:rPr>
                        <a:t>0.00</a:t>
                      </a: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tc>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pattFill prst="pct5">
                      <a:fgClr>
                        <a:srgbClr val="00B0F0"/>
                      </a:fgClr>
                      <a:bgClr>
                        <a:schemeClr val="bg1"/>
                      </a:bgClr>
                    </a:pattFill>
                  </a:tcPr>
                </a:tc>
                <a:extLst>
                  <a:ext uri="{0D108BD9-81ED-4DB2-BD59-A6C34878D82A}">
                    <a16:rowId xmlns:a16="http://schemas.microsoft.com/office/drawing/2014/main" xmlns="" val="120095485"/>
                  </a:ext>
                </a:extLst>
              </a:tr>
              <a:tr h="304800">
                <a:tc gridSpan="9">
                  <a:txBody>
                    <a:bodyPr/>
                    <a:lstStyle/>
                    <a:p>
                      <a:pPr algn="ctr" fontAlgn="b"/>
                      <a:r>
                        <a:rPr lang="en-US" sz="1800" b="1" i="0" u="none" strike="noStrike" dirty="0">
                          <a:solidFill>
                            <a:srgbClr val="F61CCC"/>
                          </a:solidFill>
                          <a:effectLst/>
                          <a:latin typeface="Calibri" panose="020F0502020204030204" pitchFamily="34" charset="0"/>
                        </a:rPr>
                        <a:t>Source: Authors’ estimates</a:t>
                      </a:r>
                    </a:p>
                    <a:p>
                      <a:pPr algn="ctr" fontAlgn="b"/>
                      <a:r>
                        <a:rPr lang="en-US" sz="1800" b="1" i="0" u="none" strike="noStrike" dirty="0">
                          <a:solidFill>
                            <a:srgbClr val="F61CCC"/>
                          </a:solidFill>
                          <a:effectLst/>
                          <a:latin typeface="Calibri" panose="020F0502020204030204" pitchFamily="34" charset="0"/>
                        </a:rPr>
                        <a:t>Data: Spreads are from JP Morgan’s Emerging Market Bond Index – Global (EMBIG) database; Democracy Index is from Economist Intelligence Unit; External financing Needs is from IMF Country Reports; Country Rating is from the Global Economy.com </a:t>
                      </a:r>
                    </a:p>
                    <a:p>
                      <a:pPr algn="ctr" fontAlgn="b"/>
                      <a:r>
                        <a:rPr lang="en-US" sz="1800" b="1" i="0" u="none" strike="noStrike" dirty="0">
                          <a:solidFill>
                            <a:srgbClr val="0070C0"/>
                          </a:solidFill>
                          <a:effectLst/>
                          <a:latin typeface="Calibri" panose="020F0502020204030204" pitchFamily="34" charset="0"/>
                        </a:rPr>
                        <a:t>* , **, *** </a:t>
                      </a:r>
                      <a:r>
                        <a:rPr lang="en-US" sz="1800" b="1" i="0" u="none" strike="noStrike" dirty="0">
                          <a:solidFill>
                            <a:srgbClr val="F61CCC"/>
                          </a:solidFill>
                          <a:effectLst/>
                          <a:latin typeface="Calibri" panose="020F0502020204030204" pitchFamily="34" charset="0"/>
                        </a:rPr>
                        <a:t>statistically significant at respectively 10%, 5% and 1%. </a:t>
                      </a:r>
                    </a:p>
                  </a:txBody>
                  <a:tcPr marL="0" marR="0" marT="0" marB="0" anchor="b">
                    <a:pattFill prst="pct5">
                      <a:fgClr>
                        <a:srgbClr val="00B0F0"/>
                      </a:fgClr>
                      <a:bgClr>
                        <a:schemeClr val="bg1"/>
                      </a:bgClr>
                    </a:pattFill>
                  </a:tcPr>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tc hMerge="1">
                  <a:txBody>
                    <a:bodyPr/>
                    <a:lstStyle/>
                    <a:p>
                      <a:pPr algn="ctr" fontAlgn="b"/>
                      <a:endParaRPr lang="en-US" sz="2000" b="1" i="0" u="none" strike="noStrike" dirty="0">
                        <a:solidFill>
                          <a:srgbClr val="F61CCC"/>
                        </a:solidFill>
                        <a:effectLst/>
                        <a:latin typeface="Calibri" panose="020F0502020204030204" pitchFamily="34" charset="0"/>
                      </a:endParaRPr>
                    </a:p>
                  </a:txBody>
                  <a:tcPr marL="0" marR="0" marT="0" marB="0" anchor="b"/>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tc hMerge="1">
                  <a:txBody>
                    <a:bodyPr/>
                    <a:lstStyle/>
                    <a:p>
                      <a:endParaRPr lang="en-US"/>
                    </a:p>
                  </a:txBody>
                  <a:tcPr/>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tc hMerge="1">
                  <a:txBody>
                    <a:bodyPr/>
                    <a:lstStyle/>
                    <a:p>
                      <a:pPr algn="ctr" fontAlgn="b"/>
                      <a:endParaRPr lang="en-US" sz="2000" b="1" i="0" u="none" strike="noStrike" dirty="0">
                        <a:solidFill>
                          <a:srgbClr val="7030A0"/>
                        </a:solidFill>
                        <a:effectLst/>
                        <a:latin typeface="Calibri" panose="020F0502020204030204" pitchFamily="34" charset="0"/>
                      </a:endParaRPr>
                    </a:p>
                  </a:txBody>
                  <a:tcPr marL="0" marR="0" marT="0" marB="0" anchor="b"/>
                </a:tc>
                <a:extLst>
                  <a:ext uri="{0D108BD9-81ED-4DB2-BD59-A6C34878D82A}">
                    <a16:rowId xmlns:a16="http://schemas.microsoft.com/office/drawing/2014/main" xmlns="" val="2070704131"/>
                  </a:ext>
                </a:extLst>
              </a:tr>
            </a:tbl>
          </a:graphicData>
        </a:graphic>
      </p:graphicFrame>
    </p:spTree>
    <p:extLst>
      <p:ext uri="{BB962C8B-B14F-4D97-AF65-F5344CB8AC3E}">
        <p14:creationId xmlns:p14="http://schemas.microsoft.com/office/powerpoint/2010/main" val="90656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44">
                                          <p:stCondLst>
                                            <p:cond delay="0"/>
                                          </p:stCondLst>
                                        </p:cTn>
                                        <p:tgtEl>
                                          <p:spTgt spid="6"/>
                                        </p:tgtEl>
                                      </p:cBhvr>
                                    </p:animEffect>
                                    <p:anim calcmode="lin" valueType="num">
                                      <p:cBhvr>
                                        <p:cTn id="8" dur="137"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50"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50" tmFilter="0, 0; 0.125,0.2665; 0.25,0.4; 0.375,0.465; 0.5,0.5;  0.625,0.535; 0.75,0.6; 0.875,0.7335; 1,1">
                                          <p:stCondLst>
                                            <p:cond delay="50"/>
                                          </p:stCondLst>
                                        </p:cTn>
                                        <p:tgtEl>
                                          <p:spTgt spid="6"/>
                                        </p:tgtEl>
                                        <p:attrNameLst>
                                          <p:attrName>ppt_y</p:attrName>
                                        </p:attrNameLst>
                                      </p:cBhvr>
                                      <p:tavLst>
                                        <p:tav tm="0" fmla="#ppt_y-sin(pi*$)/9">
                                          <p:val>
                                            <p:fltVal val="0"/>
                                          </p:val>
                                        </p:tav>
                                        <p:tav tm="100000">
                                          <p:val>
                                            <p:fltVal val="1"/>
                                          </p:val>
                                        </p:tav>
                                      </p:tavLst>
                                    </p:anim>
                                    <p:anim calcmode="lin" valueType="num">
                                      <p:cBhvr>
                                        <p:cTn id="11" dur="25" tmFilter="0, 0; 0.125,0.2665; 0.25,0.4; 0.375,0.465; 0.5,0.5;  0.625,0.535; 0.75,0.6; 0.875,0.7335; 1,1">
                                          <p:stCondLst>
                                            <p:cond delay="99"/>
                                          </p:stCondLst>
                                        </p:cTn>
                                        <p:tgtEl>
                                          <p:spTgt spid="6"/>
                                        </p:tgtEl>
                                        <p:attrNameLst>
                                          <p:attrName>ppt_y</p:attrName>
                                        </p:attrNameLst>
                                      </p:cBhvr>
                                      <p:tavLst>
                                        <p:tav tm="0" fmla="#ppt_y-sin(pi*$)/27">
                                          <p:val>
                                            <p:fltVal val="0"/>
                                          </p:val>
                                        </p:tav>
                                        <p:tav tm="100000">
                                          <p:val>
                                            <p:fltVal val="1"/>
                                          </p:val>
                                        </p:tav>
                                      </p:tavLst>
                                    </p:anim>
                                    <p:anim calcmode="lin" valueType="num">
                                      <p:cBhvr>
                                        <p:cTn id="12" dur="12" tmFilter="0, 0; 0.125,0.2665; 0.25,0.4; 0.375,0.465; 0.5,0.5;  0.625,0.535; 0.75,0.6; 0.875,0.7335; 1,1">
                                          <p:stCondLst>
                                            <p:cond delay="124"/>
                                          </p:stCondLst>
                                        </p:cTn>
                                        <p:tgtEl>
                                          <p:spTgt spid="6"/>
                                        </p:tgtEl>
                                        <p:attrNameLst>
                                          <p:attrName>ppt_y</p:attrName>
                                        </p:attrNameLst>
                                      </p:cBhvr>
                                      <p:tavLst>
                                        <p:tav tm="0" fmla="#ppt_y-sin(pi*$)/81">
                                          <p:val>
                                            <p:fltVal val="0"/>
                                          </p:val>
                                        </p:tav>
                                        <p:tav tm="100000">
                                          <p:val>
                                            <p:fltVal val="1"/>
                                          </p:val>
                                        </p:tav>
                                      </p:tavLst>
                                    </p:anim>
                                    <p:animScale>
                                      <p:cBhvr>
                                        <p:cTn id="13" dur="2">
                                          <p:stCondLst>
                                            <p:cond delay="49"/>
                                          </p:stCondLst>
                                        </p:cTn>
                                        <p:tgtEl>
                                          <p:spTgt spid="6"/>
                                        </p:tgtEl>
                                      </p:cBhvr>
                                      <p:to x="100000" y="60000"/>
                                    </p:animScale>
                                    <p:animScale>
                                      <p:cBhvr>
                                        <p:cTn id="14" dur="12" decel="50000">
                                          <p:stCondLst>
                                            <p:cond delay="51"/>
                                          </p:stCondLst>
                                        </p:cTn>
                                        <p:tgtEl>
                                          <p:spTgt spid="6"/>
                                        </p:tgtEl>
                                      </p:cBhvr>
                                      <p:to x="100000" y="100000"/>
                                    </p:animScale>
                                    <p:animScale>
                                      <p:cBhvr>
                                        <p:cTn id="15" dur="2">
                                          <p:stCondLst>
                                            <p:cond delay="98"/>
                                          </p:stCondLst>
                                        </p:cTn>
                                        <p:tgtEl>
                                          <p:spTgt spid="6"/>
                                        </p:tgtEl>
                                      </p:cBhvr>
                                      <p:to x="100000" y="80000"/>
                                    </p:animScale>
                                    <p:animScale>
                                      <p:cBhvr>
                                        <p:cTn id="16" dur="12" decel="50000">
                                          <p:stCondLst>
                                            <p:cond delay="101"/>
                                          </p:stCondLst>
                                        </p:cTn>
                                        <p:tgtEl>
                                          <p:spTgt spid="6"/>
                                        </p:tgtEl>
                                      </p:cBhvr>
                                      <p:to x="100000" y="100000"/>
                                    </p:animScale>
                                    <p:animScale>
                                      <p:cBhvr>
                                        <p:cTn id="17" dur="2">
                                          <p:stCondLst>
                                            <p:cond delay="123"/>
                                          </p:stCondLst>
                                        </p:cTn>
                                        <p:tgtEl>
                                          <p:spTgt spid="6"/>
                                        </p:tgtEl>
                                      </p:cBhvr>
                                      <p:to x="100000" y="90000"/>
                                    </p:animScale>
                                    <p:animScale>
                                      <p:cBhvr>
                                        <p:cTn id="18" dur="12" decel="50000">
                                          <p:stCondLst>
                                            <p:cond delay="125"/>
                                          </p:stCondLst>
                                        </p:cTn>
                                        <p:tgtEl>
                                          <p:spTgt spid="6"/>
                                        </p:tgtEl>
                                      </p:cBhvr>
                                      <p:to x="100000" y="100000"/>
                                    </p:animScale>
                                    <p:animScale>
                                      <p:cBhvr>
                                        <p:cTn id="19" dur="2">
                                          <p:stCondLst>
                                            <p:cond delay="136"/>
                                          </p:stCondLst>
                                        </p:cTn>
                                        <p:tgtEl>
                                          <p:spTgt spid="6"/>
                                        </p:tgtEl>
                                      </p:cBhvr>
                                      <p:to x="100000" y="95000"/>
                                    </p:animScale>
                                    <p:animScale>
                                      <p:cBhvr>
                                        <p:cTn id="20" dur="12" decel="50000">
                                          <p:stCondLst>
                                            <p:cond delay="138"/>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798657"/>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Results </a:t>
            </a:r>
            <a:endParaRPr lang="en-US" dirty="0">
              <a:solidFill>
                <a:srgbClr val="7030A0"/>
              </a:solidFill>
            </a:endParaRPr>
          </a:p>
        </p:txBody>
      </p:sp>
      <p:sp>
        <p:nvSpPr>
          <p:cNvPr id="7" name="TextBox 6">
            <a:extLst>
              <a:ext uri="{FF2B5EF4-FFF2-40B4-BE49-F238E27FC236}">
                <a16:creationId xmlns:a16="http://schemas.microsoft.com/office/drawing/2014/main" xmlns="" id="{953967A6-5F4E-4155-8985-77032B3DEFF6}"/>
              </a:ext>
            </a:extLst>
          </p:cNvPr>
          <p:cNvSpPr txBox="1"/>
          <p:nvPr/>
        </p:nvSpPr>
        <p:spPr>
          <a:xfrm>
            <a:off x="1247744" y="5849216"/>
            <a:ext cx="8429652" cy="369332"/>
          </a:xfrm>
          <a:prstGeom prst="rect">
            <a:avLst/>
          </a:prstGeom>
          <a:pattFill prst="pct5">
            <a:fgClr>
              <a:srgbClr val="FF66FF"/>
            </a:fgClr>
            <a:bgClr>
              <a:schemeClr val="bg1"/>
            </a:bgClr>
          </a:pattFill>
          <a:ln w="12700">
            <a:solidFill>
              <a:srgbClr val="F61CCC"/>
            </a:solidFill>
          </a:ln>
        </p:spPr>
        <p:txBody>
          <a:bodyPr wrap="square">
            <a:spAutoFit/>
          </a:bodyPr>
          <a:lstStyle/>
          <a:p>
            <a:pPr algn="ctr" fontAlgn="b"/>
            <a:r>
              <a:rPr lang="en-US" sz="1800" b="1" u="none" strike="noStrike" dirty="0">
                <a:solidFill>
                  <a:srgbClr val="F61CCC"/>
                </a:solidFill>
                <a:effectLst/>
                <a:latin typeface="Calibri" panose="020F0502020204030204" pitchFamily="34" charset="0"/>
              </a:rPr>
              <a:t>Source: Authors’ estimates and simulations</a:t>
            </a:r>
          </a:p>
        </p:txBody>
      </p:sp>
      <p:graphicFrame>
        <p:nvGraphicFramePr>
          <p:cNvPr id="11" name="Chart 10">
            <a:extLst>
              <a:ext uri="{FF2B5EF4-FFF2-40B4-BE49-F238E27FC236}">
                <a16:creationId xmlns:a16="http://schemas.microsoft.com/office/drawing/2014/main" xmlns="" id="{AB2673D0-70E7-4305-AF9F-CE93E7C88B7C}"/>
              </a:ext>
            </a:extLst>
          </p:cNvPr>
          <p:cNvGraphicFramePr>
            <a:graphicFrameLocks noGrp="1"/>
          </p:cNvGraphicFramePr>
          <p:nvPr>
            <p:extLst>
              <p:ext uri="{D42A27DB-BD31-4B8C-83A1-F6EECF244321}">
                <p14:modId xmlns:p14="http://schemas.microsoft.com/office/powerpoint/2010/main" val="2783105227"/>
              </p:ext>
            </p:extLst>
          </p:nvPr>
        </p:nvGraphicFramePr>
        <p:xfrm>
          <a:off x="1247744" y="1296266"/>
          <a:ext cx="8429653" cy="4552950"/>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Arrow Connector 11">
            <a:extLst>
              <a:ext uri="{FF2B5EF4-FFF2-40B4-BE49-F238E27FC236}">
                <a16:creationId xmlns:a16="http://schemas.microsoft.com/office/drawing/2014/main" xmlns="" id="{442408FD-DE23-4A2F-878E-F4FD9E1179C5}"/>
              </a:ext>
            </a:extLst>
          </p:cNvPr>
          <p:cNvCxnSpPr>
            <a:cxnSpLocks/>
          </p:cNvCxnSpPr>
          <p:nvPr/>
        </p:nvCxnSpPr>
        <p:spPr>
          <a:xfrm>
            <a:off x="3973525" y="3868882"/>
            <a:ext cx="0" cy="516544"/>
          </a:xfrm>
          <a:prstGeom prst="straightConnector1">
            <a:avLst/>
          </a:prstGeom>
          <a:ln w="2540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xmlns="" id="{0B7148F4-B79B-4136-8C2F-A8949952BCCB}"/>
              </a:ext>
            </a:extLst>
          </p:cNvPr>
          <p:cNvCxnSpPr>
            <a:cxnSpLocks/>
          </p:cNvCxnSpPr>
          <p:nvPr/>
        </p:nvCxnSpPr>
        <p:spPr>
          <a:xfrm>
            <a:off x="5357825" y="2649682"/>
            <a:ext cx="0" cy="1062644"/>
          </a:xfrm>
          <a:prstGeom prst="straightConnector1">
            <a:avLst/>
          </a:prstGeom>
          <a:ln w="2540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xmlns="" id="{A6F38DD1-7CCC-4B62-BFC0-9C48455643A5}"/>
              </a:ext>
            </a:extLst>
          </p:cNvPr>
          <p:cNvCxnSpPr/>
          <p:nvPr/>
        </p:nvCxnSpPr>
        <p:spPr>
          <a:xfrm>
            <a:off x="3984650" y="4394200"/>
            <a:ext cx="0" cy="609600"/>
          </a:xfrm>
          <a:prstGeom prst="straightConnector1">
            <a:avLst/>
          </a:prstGeom>
          <a:ln w="25400">
            <a:solidFill>
              <a:srgbClr val="FC0C3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B45D77CC-3286-4A31-BDCF-33A52772DFBD}"/>
              </a:ext>
            </a:extLst>
          </p:cNvPr>
          <p:cNvCxnSpPr>
            <a:cxnSpLocks/>
          </p:cNvCxnSpPr>
          <p:nvPr/>
        </p:nvCxnSpPr>
        <p:spPr>
          <a:xfrm>
            <a:off x="5357825" y="3779982"/>
            <a:ext cx="0" cy="1223818"/>
          </a:xfrm>
          <a:prstGeom prst="straightConnector1">
            <a:avLst/>
          </a:prstGeom>
          <a:ln w="25400">
            <a:solidFill>
              <a:srgbClr val="FC0C3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4573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7" dur="250" fill="hold"/>
                                        <p:tgtEl>
                                          <p:spTgt spid="11">
                                            <p:graphicEl>
                                              <a:chart seriesIdx="-3" categoryIdx="-3" bldStep="gridLegend"/>
                                            </p:graphicEl>
                                          </p:spTgt>
                                        </p:tgtEl>
                                        <p:attrNameLst>
                                          <p:attrName>ppt_x</p:attrName>
                                        </p:attrNameLst>
                                      </p:cBhvr>
                                      <p:tavLst>
                                        <p:tav tm="0">
                                          <p:val>
                                            <p:strVal val="0-#ppt_w/2"/>
                                          </p:val>
                                        </p:tav>
                                        <p:tav tm="100000">
                                          <p:val>
                                            <p:strVal val="#ppt_x"/>
                                          </p:val>
                                        </p:tav>
                                      </p:tavLst>
                                    </p:anim>
                                    <p:anim calcmode="lin" valueType="num">
                                      <p:cBhvr additive="base">
                                        <p:cTn id="8" dur="250" fill="hold"/>
                                        <p:tgtEl>
                                          <p:spTgt spid="11">
                                            <p:graphicEl>
                                              <a:chart seriesIdx="-3" categoryIdx="-3" bldStep="gridLegend"/>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graphicEl>
                                              <a:chart seriesIdx="-4" categoryIdx="0" bldStep="category"/>
                                            </p:graphicEl>
                                          </p:spTgt>
                                        </p:tgtEl>
                                        <p:attrNameLst>
                                          <p:attrName>style.visibility</p:attrName>
                                        </p:attrNameLst>
                                      </p:cBhvr>
                                      <p:to>
                                        <p:strVal val="visible"/>
                                      </p:to>
                                    </p:set>
                                    <p:anim calcmode="lin" valueType="num">
                                      <p:cBhvr additive="base">
                                        <p:cTn id="13" dur="250" fill="hold"/>
                                        <p:tgtEl>
                                          <p:spTgt spid="11">
                                            <p:graphicEl>
                                              <a:chart seriesIdx="-4" categoryIdx="0" bldStep="category"/>
                                            </p:graphicEl>
                                          </p:spTgt>
                                        </p:tgtEl>
                                        <p:attrNameLst>
                                          <p:attrName>ppt_x</p:attrName>
                                        </p:attrNameLst>
                                      </p:cBhvr>
                                      <p:tavLst>
                                        <p:tav tm="0">
                                          <p:val>
                                            <p:strVal val="0-#ppt_w/2"/>
                                          </p:val>
                                        </p:tav>
                                        <p:tav tm="100000">
                                          <p:val>
                                            <p:strVal val="#ppt_x"/>
                                          </p:val>
                                        </p:tav>
                                      </p:tavLst>
                                    </p:anim>
                                    <p:anim calcmode="lin" valueType="num">
                                      <p:cBhvr additive="base">
                                        <p:cTn id="14" dur="250" fill="hold"/>
                                        <p:tgtEl>
                                          <p:spTgt spid="11">
                                            <p:graphicEl>
                                              <a:chart seriesIdx="-4" categoryIdx="0" bldStep="category"/>
                                            </p:graphicEl>
                                          </p:spTgt>
                                        </p:tgtEl>
                                        <p:attrNameLst>
                                          <p:attrName>ppt_y</p:attrName>
                                        </p:attrNameLst>
                                      </p:cBhvr>
                                      <p:tavLst>
                                        <p:tav tm="0">
                                          <p:val>
                                            <p:strVal val="#ppt_y"/>
                                          </p:val>
                                        </p:tav>
                                        <p:tav tm="100000">
                                          <p:val>
                                            <p:strVal val="#ppt_y"/>
                                          </p:val>
                                        </p:tav>
                                      </p:tavLst>
                                    </p:anim>
                                  </p:childTnLst>
                                </p:cTn>
                              </p:par>
                            </p:childTnLst>
                          </p:cTn>
                        </p:par>
                        <p:par>
                          <p:cTn id="15" fill="hold">
                            <p:stCondLst>
                              <p:cond delay="250"/>
                            </p:stCondLst>
                            <p:childTnLst>
                              <p:par>
                                <p:cTn id="16" presetID="2" presetClass="entr" presetSubtype="8" fill="hold" grpId="0" nodeType="afterEffect">
                                  <p:stCondLst>
                                    <p:cond delay="0"/>
                                  </p:stCondLst>
                                  <p:childTnLst>
                                    <p:set>
                                      <p:cBhvr>
                                        <p:cTn id="17" dur="1" fill="hold">
                                          <p:stCondLst>
                                            <p:cond delay="0"/>
                                          </p:stCondLst>
                                        </p:cTn>
                                        <p:tgtEl>
                                          <p:spTgt spid="11">
                                            <p:graphicEl>
                                              <a:chart seriesIdx="-4" categoryIdx="1" bldStep="category"/>
                                            </p:graphicEl>
                                          </p:spTgt>
                                        </p:tgtEl>
                                        <p:attrNameLst>
                                          <p:attrName>style.visibility</p:attrName>
                                        </p:attrNameLst>
                                      </p:cBhvr>
                                      <p:to>
                                        <p:strVal val="visible"/>
                                      </p:to>
                                    </p:set>
                                    <p:anim calcmode="lin" valueType="num">
                                      <p:cBhvr additive="base">
                                        <p:cTn id="18" dur="250" fill="hold"/>
                                        <p:tgtEl>
                                          <p:spTgt spid="11">
                                            <p:graphicEl>
                                              <a:chart seriesIdx="-4" categoryIdx="1" bldStep="category"/>
                                            </p:graphicEl>
                                          </p:spTgt>
                                        </p:tgtEl>
                                        <p:attrNameLst>
                                          <p:attrName>ppt_x</p:attrName>
                                        </p:attrNameLst>
                                      </p:cBhvr>
                                      <p:tavLst>
                                        <p:tav tm="0">
                                          <p:val>
                                            <p:strVal val="0-#ppt_w/2"/>
                                          </p:val>
                                        </p:tav>
                                        <p:tav tm="100000">
                                          <p:val>
                                            <p:strVal val="#ppt_x"/>
                                          </p:val>
                                        </p:tav>
                                      </p:tavLst>
                                    </p:anim>
                                    <p:anim calcmode="lin" valueType="num">
                                      <p:cBhvr additive="base">
                                        <p:cTn id="19" dur="250" fill="hold"/>
                                        <p:tgtEl>
                                          <p:spTgt spid="11">
                                            <p:graphicEl>
                                              <a:chart seriesIdx="-4" categoryIdx="1" bldStep="category"/>
                                            </p:graphicEl>
                                          </p:spTgt>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11">
                                            <p:graphicEl>
                                              <a:chart seriesIdx="-4" categoryIdx="2" bldStep="category"/>
                                            </p:graphicEl>
                                          </p:spTgt>
                                        </p:tgtEl>
                                        <p:attrNameLst>
                                          <p:attrName>style.visibility</p:attrName>
                                        </p:attrNameLst>
                                      </p:cBhvr>
                                      <p:to>
                                        <p:strVal val="visible"/>
                                      </p:to>
                                    </p:set>
                                    <p:anim calcmode="lin" valueType="num">
                                      <p:cBhvr additive="base">
                                        <p:cTn id="23" dur="250" fill="hold"/>
                                        <p:tgtEl>
                                          <p:spTgt spid="11">
                                            <p:graphicEl>
                                              <a:chart seriesIdx="-4" categoryIdx="2" bldStep="category"/>
                                            </p:graphicEl>
                                          </p:spTgt>
                                        </p:tgtEl>
                                        <p:attrNameLst>
                                          <p:attrName>ppt_x</p:attrName>
                                        </p:attrNameLst>
                                      </p:cBhvr>
                                      <p:tavLst>
                                        <p:tav tm="0">
                                          <p:val>
                                            <p:strVal val="0-#ppt_w/2"/>
                                          </p:val>
                                        </p:tav>
                                        <p:tav tm="100000">
                                          <p:val>
                                            <p:strVal val="#ppt_x"/>
                                          </p:val>
                                        </p:tav>
                                      </p:tavLst>
                                    </p:anim>
                                    <p:anim calcmode="lin" valueType="num">
                                      <p:cBhvr additive="base">
                                        <p:cTn id="24" dur="250" fill="hold"/>
                                        <p:tgtEl>
                                          <p:spTgt spid="11">
                                            <p:graphicEl>
                                              <a:chart seriesIdx="-4" categoryIdx="2" bldStep="category"/>
                                            </p:graphicEl>
                                          </p:spTgt>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2" presetClass="entr" presetSubtype="8" fill="hold" grpId="0" nodeType="afterEffect">
                                  <p:stCondLst>
                                    <p:cond delay="0"/>
                                  </p:stCondLst>
                                  <p:childTnLst>
                                    <p:set>
                                      <p:cBhvr>
                                        <p:cTn id="27" dur="1" fill="hold">
                                          <p:stCondLst>
                                            <p:cond delay="0"/>
                                          </p:stCondLst>
                                        </p:cTn>
                                        <p:tgtEl>
                                          <p:spTgt spid="11">
                                            <p:graphicEl>
                                              <a:chart seriesIdx="-4" categoryIdx="3" bldStep="category"/>
                                            </p:graphicEl>
                                          </p:spTgt>
                                        </p:tgtEl>
                                        <p:attrNameLst>
                                          <p:attrName>style.visibility</p:attrName>
                                        </p:attrNameLst>
                                      </p:cBhvr>
                                      <p:to>
                                        <p:strVal val="visible"/>
                                      </p:to>
                                    </p:set>
                                    <p:anim calcmode="lin" valueType="num">
                                      <p:cBhvr additive="base">
                                        <p:cTn id="28" dur="250" fill="hold"/>
                                        <p:tgtEl>
                                          <p:spTgt spid="11">
                                            <p:graphicEl>
                                              <a:chart seriesIdx="-4" categoryIdx="3" bldStep="category"/>
                                            </p:graphicEl>
                                          </p:spTgt>
                                        </p:tgtEl>
                                        <p:attrNameLst>
                                          <p:attrName>ppt_x</p:attrName>
                                        </p:attrNameLst>
                                      </p:cBhvr>
                                      <p:tavLst>
                                        <p:tav tm="0">
                                          <p:val>
                                            <p:strVal val="0-#ppt_w/2"/>
                                          </p:val>
                                        </p:tav>
                                        <p:tav tm="100000">
                                          <p:val>
                                            <p:strVal val="#ppt_x"/>
                                          </p:val>
                                        </p:tav>
                                      </p:tavLst>
                                    </p:anim>
                                    <p:anim calcmode="lin" valueType="num">
                                      <p:cBhvr additive="base">
                                        <p:cTn id="29" dur="250" fill="hold"/>
                                        <p:tgtEl>
                                          <p:spTgt spid="11">
                                            <p:graphicEl>
                                              <a:chart seriesIdx="-4" categoryIdx="3" bldStep="category"/>
                                            </p:graphicEl>
                                          </p:spTgt>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11">
                                            <p:graphicEl>
                                              <a:chart seriesIdx="-4" categoryIdx="4" bldStep="category"/>
                                            </p:graphicEl>
                                          </p:spTgt>
                                        </p:tgtEl>
                                        <p:attrNameLst>
                                          <p:attrName>style.visibility</p:attrName>
                                        </p:attrNameLst>
                                      </p:cBhvr>
                                      <p:to>
                                        <p:strVal val="visible"/>
                                      </p:to>
                                    </p:set>
                                    <p:anim calcmode="lin" valueType="num">
                                      <p:cBhvr additive="base">
                                        <p:cTn id="33" dur="250" fill="hold"/>
                                        <p:tgtEl>
                                          <p:spTgt spid="11">
                                            <p:graphicEl>
                                              <a:chart seriesIdx="-4" categoryIdx="4" bldStep="category"/>
                                            </p:graphicEl>
                                          </p:spTgt>
                                        </p:tgtEl>
                                        <p:attrNameLst>
                                          <p:attrName>ppt_x</p:attrName>
                                        </p:attrNameLst>
                                      </p:cBhvr>
                                      <p:tavLst>
                                        <p:tav tm="0">
                                          <p:val>
                                            <p:strVal val="0-#ppt_w/2"/>
                                          </p:val>
                                        </p:tav>
                                        <p:tav tm="100000">
                                          <p:val>
                                            <p:strVal val="#ppt_x"/>
                                          </p:val>
                                        </p:tav>
                                      </p:tavLst>
                                    </p:anim>
                                    <p:anim calcmode="lin" valueType="num">
                                      <p:cBhvr additive="base">
                                        <p:cTn id="34" dur="250" fill="hold"/>
                                        <p:tgtEl>
                                          <p:spTgt spid="11">
                                            <p:graphicEl>
                                              <a:chart seriesIdx="-4" categoryIdx="4" bldStep="category"/>
                                            </p:graphicEl>
                                          </p:spTgt>
                                        </p:tgtEl>
                                        <p:attrNameLst>
                                          <p:attrName>ppt_y</p:attrName>
                                        </p:attrNameLst>
                                      </p:cBhvr>
                                      <p:tavLst>
                                        <p:tav tm="0">
                                          <p:val>
                                            <p:strVal val="#ppt_y"/>
                                          </p:val>
                                        </p:tav>
                                        <p:tav tm="100000">
                                          <p:val>
                                            <p:strVal val="#ppt_y"/>
                                          </p:val>
                                        </p:tav>
                                      </p:tavLst>
                                    </p:anim>
                                  </p:childTnLst>
                                </p:cTn>
                              </p:par>
                            </p:childTnLst>
                          </p:cTn>
                        </p:par>
                        <p:par>
                          <p:cTn id="35" fill="hold">
                            <p:stCondLst>
                              <p:cond delay="1250"/>
                            </p:stCondLst>
                            <p:childTnLst>
                              <p:par>
                                <p:cTn id="36" presetID="2" presetClass="entr" presetSubtype="8" fill="hold" grpId="0" nodeType="afterEffect">
                                  <p:stCondLst>
                                    <p:cond delay="0"/>
                                  </p:stCondLst>
                                  <p:childTnLst>
                                    <p:set>
                                      <p:cBhvr>
                                        <p:cTn id="37" dur="1" fill="hold">
                                          <p:stCondLst>
                                            <p:cond delay="0"/>
                                          </p:stCondLst>
                                        </p:cTn>
                                        <p:tgtEl>
                                          <p:spTgt spid="11">
                                            <p:graphicEl>
                                              <a:chart seriesIdx="-4" categoryIdx="5" bldStep="category"/>
                                            </p:graphicEl>
                                          </p:spTgt>
                                        </p:tgtEl>
                                        <p:attrNameLst>
                                          <p:attrName>style.visibility</p:attrName>
                                        </p:attrNameLst>
                                      </p:cBhvr>
                                      <p:to>
                                        <p:strVal val="visible"/>
                                      </p:to>
                                    </p:set>
                                    <p:anim calcmode="lin" valueType="num">
                                      <p:cBhvr additive="base">
                                        <p:cTn id="38" dur="250" fill="hold"/>
                                        <p:tgtEl>
                                          <p:spTgt spid="11">
                                            <p:graphicEl>
                                              <a:chart seriesIdx="-4" categoryIdx="5" bldStep="category"/>
                                            </p:graphicEl>
                                          </p:spTgt>
                                        </p:tgtEl>
                                        <p:attrNameLst>
                                          <p:attrName>ppt_x</p:attrName>
                                        </p:attrNameLst>
                                      </p:cBhvr>
                                      <p:tavLst>
                                        <p:tav tm="0">
                                          <p:val>
                                            <p:strVal val="0-#ppt_w/2"/>
                                          </p:val>
                                        </p:tav>
                                        <p:tav tm="100000">
                                          <p:val>
                                            <p:strVal val="#ppt_x"/>
                                          </p:val>
                                        </p:tav>
                                      </p:tavLst>
                                    </p:anim>
                                    <p:anim calcmode="lin" valueType="num">
                                      <p:cBhvr additive="base">
                                        <p:cTn id="39" dur="250" fill="hold"/>
                                        <p:tgtEl>
                                          <p:spTgt spid="11">
                                            <p:graphicEl>
                                              <a:chart seriesIdx="-4" categoryIdx="5" bldStep="category"/>
                                            </p:graphicEl>
                                          </p:spTgt>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8" fill="hold" grpId="0" nodeType="afterEffect">
                                  <p:stCondLst>
                                    <p:cond delay="0"/>
                                  </p:stCondLst>
                                  <p:childTnLst>
                                    <p:set>
                                      <p:cBhvr>
                                        <p:cTn id="42" dur="1" fill="hold">
                                          <p:stCondLst>
                                            <p:cond delay="0"/>
                                          </p:stCondLst>
                                        </p:cTn>
                                        <p:tgtEl>
                                          <p:spTgt spid="11">
                                            <p:graphicEl>
                                              <a:chart seriesIdx="-4" categoryIdx="6" bldStep="category"/>
                                            </p:graphicEl>
                                          </p:spTgt>
                                        </p:tgtEl>
                                        <p:attrNameLst>
                                          <p:attrName>style.visibility</p:attrName>
                                        </p:attrNameLst>
                                      </p:cBhvr>
                                      <p:to>
                                        <p:strVal val="visible"/>
                                      </p:to>
                                    </p:set>
                                    <p:anim calcmode="lin" valueType="num">
                                      <p:cBhvr additive="base">
                                        <p:cTn id="43" dur="250" fill="hold"/>
                                        <p:tgtEl>
                                          <p:spTgt spid="11">
                                            <p:graphicEl>
                                              <a:chart seriesIdx="-4" categoryIdx="6" bldStep="category"/>
                                            </p:graphicEl>
                                          </p:spTgt>
                                        </p:tgtEl>
                                        <p:attrNameLst>
                                          <p:attrName>ppt_x</p:attrName>
                                        </p:attrNameLst>
                                      </p:cBhvr>
                                      <p:tavLst>
                                        <p:tav tm="0">
                                          <p:val>
                                            <p:strVal val="0-#ppt_w/2"/>
                                          </p:val>
                                        </p:tav>
                                        <p:tav tm="100000">
                                          <p:val>
                                            <p:strVal val="#ppt_x"/>
                                          </p:val>
                                        </p:tav>
                                      </p:tavLst>
                                    </p:anim>
                                    <p:anim calcmode="lin" valueType="num">
                                      <p:cBhvr additive="base">
                                        <p:cTn id="44" dur="250" fill="hold"/>
                                        <p:tgtEl>
                                          <p:spTgt spid="11">
                                            <p:graphicEl>
                                              <a:chart seriesIdx="-4" categoryIdx="6" bldStep="category"/>
                                            </p:graphicEl>
                                          </p:spTgt>
                                        </p:tgtEl>
                                        <p:attrNameLst>
                                          <p:attrName>ppt_y</p:attrName>
                                        </p:attrNameLst>
                                      </p:cBhvr>
                                      <p:tavLst>
                                        <p:tav tm="0">
                                          <p:val>
                                            <p:strVal val="#ppt_y"/>
                                          </p:val>
                                        </p:tav>
                                        <p:tav tm="100000">
                                          <p:val>
                                            <p:strVal val="#ppt_y"/>
                                          </p:val>
                                        </p:tav>
                                      </p:tavLst>
                                    </p:anim>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11">
                                            <p:graphicEl>
                                              <a:chart seriesIdx="-4" categoryIdx="7" bldStep="category"/>
                                            </p:graphicEl>
                                          </p:spTgt>
                                        </p:tgtEl>
                                        <p:attrNameLst>
                                          <p:attrName>style.visibility</p:attrName>
                                        </p:attrNameLst>
                                      </p:cBhvr>
                                      <p:to>
                                        <p:strVal val="visible"/>
                                      </p:to>
                                    </p:set>
                                    <p:anim calcmode="lin" valueType="num">
                                      <p:cBhvr additive="base">
                                        <p:cTn id="48" dur="250" fill="hold"/>
                                        <p:tgtEl>
                                          <p:spTgt spid="11">
                                            <p:graphicEl>
                                              <a:chart seriesIdx="-4" categoryIdx="7" bldStep="category"/>
                                            </p:graphicEl>
                                          </p:spTgt>
                                        </p:tgtEl>
                                        <p:attrNameLst>
                                          <p:attrName>ppt_x</p:attrName>
                                        </p:attrNameLst>
                                      </p:cBhvr>
                                      <p:tavLst>
                                        <p:tav tm="0">
                                          <p:val>
                                            <p:strVal val="0-#ppt_w/2"/>
                                          </p:val>
                                        </p:tav>
                                        <p:tav tm="100000">
                                          <p:val>
                                            <p:strVal val="#ppt_x"/>
                                          </p:val>
                                        </p:tav>
                                      </p:tavLst>
                                    </p:anim>
                                    <p:anim calcmode="lin" valueType="num">
                                      <p:cBhvr additive="base">
                                        <p:cTn id="49" dur="250" fill="hold"/>
                                        <p:tgtEl>
                                          <p:spTgt spid="11">
                                            <p:graphicEl>
                                              <a:chart seriesIdx="-4" categoryIdx="7" bldStep="category"/>
                                            </p:graphicEl>
                                          </p:spTgt>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8" fill="hold" grpId="0" nodeType="afterEffect">
                                  <p:stCondLst>
                                    <p:cond delay="0"/>
                                  </p:stCondLst>
                                  <p:childTnLst>
                                    <p:set>
                                      <p:cBhvr>
                                        <p:cTn id="52" dur="1" fill="hold">
                                          <p:stCondLst>
                                            <p:cond delay="0"/>
                                          </p:stCondLst>
                                        </p:cTn>
                                        <p:tgtEl>
                                          <p:spTgt spid="11">
                                            <p:graphicEl>
                                              <a:chart seriesIdx="-4" categoryIdx="8" bldStep="category"/>
                                            </p:graphicEl>
                                          </p:spTgt>
                                        </p:tgtEl>
                                        <p:attrNameLst>
                                          <p:attrName>style.visibility</p:attrName>
                                        </p:attrNameLst>
                                      </p:cBhvr>
                                      <p:to>
                                        <p:strVal val="visible"/>
                                      </p:to>
                                    </p:set>
                                    <p:anim calcmode="lin" valueType="num">
                                      <p:cBhvr additive="base">
                                        <p:cTn id="53" dur="250" fill="hold"/>
                                        <p:tgtEl>
                                          <p:spTgt spid="11">
                                            <p:graphicEl>
                                              <a:chart seriesIdx="-4" categoryIdx="8" bldStep="category"/>
                                            </p:graphicEl>
                                          </p:spTgt>
                                        </p:tgtEl>
                                        <p:attrNameLst>
                                          <p:attrName>ppt_x</p:attrName>
                                        </p:attrNameLst>
                                      </p:cBhvr>
                                      <p:tavLst>
                                        <p:tav tm="0">
                                          <p:val>
                                            <p:strVal val="0-#ppt_w/2"/>
                                          </p:val>
                                        </p:tav>
                                        <p:tav tm="100000">
                                          <p:val>
                                            <p:strVal val="#ppt_x"/>
                                          </p:val>
                                        </p:tav>
                                      </p:tavLst>
                                    </p:anim>
                                    <p:anim calcmode="lin" valueType="num">
                                      <p:cBhvr additive="base">
                                        <p:cTn id="54" dur="250" fill="hold"/>
                                        <p:tgtEl>
                                          <p:spTgt spid="11">
                                            <p:graphicEl>
                                              <a:chart seriesIdx="-4" categoryIdx="8" bldStep="category"/>
                                            </p:graphicEl>
                                          </p:spTgt>
                                        </p:tgtEl>
                                        <p:attrNameLst>
                                          <p:attrName>ppt_y</p:attrName>
                                        </p:attrNameLst>
                                      </p:cBhvr>
                                      <p:tavLst>
                                        <p:tav tm="0">
                                          <p:val>
                                            <p:strVal val="#ppt_y"/>
                                          </p:val>
                                        </p:tav>
                                        <p:tav tm="100000">
                                          <p:val>
                                            <p:strVal val="#ppt_y"/>
                                          </p:val>
                                        </p:tav>
                                      </p:tavLst>
                                    </p:anim>
                                  </p:childTnLst>
                                </p:cTn>
                              </p:par>
                            </p:childTnLst>
                          </p:cTn>
                        </p:par>
                        <p:par>
                          <p:cTn id="55" fill="hold">
                            <p:stCondLst>
                              <p:cond delay="2250"/>
                            </p:stCondLst>
                            <p:childTnLst>
                              <p:par>
                                <p:cTn id="56" presetID="2" presetClass="entr" presetSubtype="8" fill="hold" grpId="0" nodeType="afterEffect">
                                  <p:stCondLst>
                                    <p:cond delay="0"/>
                                  </p:stCondLst>
                                  <p:childTnLst>
                                    <p:set>
                                      <p:cBhvr>
                                        <p:cTn id="57" dur="1" fill="hold">
                                          <p:stCondLst>
                                            <p:cond delay="0"/>
                                          </p:stCondLst>
                                        </p:cTn>
                                        <p:tgtEl>
                                          <p:spTgt spid="11">
                                            <p:graphicEl>
                                              <a:chart seriesIdx="-4" categoryIdx="9" bldStep="category"/>
                                            </p:graphicEl>
                                          </p:spTgt>
                                        </p:tgtEl>
                                        <p:attrNameLst>
                                          <p:attrName>style.visibility</p:attrName>
                                        </p:attrNameLst>
                                      </p:cBhvr>
                                      <p:to>
                                        <p:strVal val="visible"/>
                                      </p:to>
                                    </p:set>
                                    <p:anim calcmode="lin" valueType="num">
                                      <p:cBhvr additive="base">
                                        <p:cTn id="58" dur="250" fill="hold"/>
                                        <p:tgtEl>
                                          <p:spTgt spid="11">
                                            <p:graphicEl>
                                              <a:chart seriesIdx="-4" categoryIdx="9" bldStep="category"/>
                                            </p:graphicEl>
                                          </p:spTgt>
                                        </p:tgtEl>
                                        <p:attrNameLst>
                                          <p:attrName>ppt_x</p:attrName>
                                        </p:attrNameLst>
                                      </p:cBhvr>
                                      <p:tavLst>
                                        <p:tav tm="0">
                                          <p:val>
                                            <p:strVal val="0-#ppt_w/2"/>
                                          </p:val>
                                        </p:tav>
                                        <p:tav tm="100000">
                                          <p:val>
                                            <p:strVal val="#ppt_x"/>
                                          </p:val>
                                        </p:tav>
                                      </p:tavLst>
                                    </p:anim>
                                    <p:anim calcmode="lin" valueType="num">
                                      <p:cBhvr additive="base">
                                        <p:cTn id="59" dur="250" fill="hold"/>
                                        <p:tgtEl>
                                          <p:spTgt spid="11">
                                            <p:graphicEl>
                                              <a:chart seriesIdx="-4" categoryIdx="9" bldStep="category"/>
                                            </p:graphicEl>
                                          </p:spTgt>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100" fill="hold"/>
                                        <p:tgtEl>
                                          <p:spTgt spid="7"/>
                                        </p:tgtEl>
                                        <p:attrNameLst>
                                          <p:attrName>ppt_x</p:attrName>
                                        </p:attrNameLst>
                                      </p:cBhvr>
                                      <p:tavLst>
                                        <p:tav tm="0">
                                          <p:val>
                                            <p:strVal val="#ppt_x"/>
                                          </p:val>
                                        </p:tav>
                                        <p:tav tm="100000">
                                          <p:val>
                                            <p:strVal val="#ppt_x"/>
                                          </p:val>
                                        </p:tav>
                                      </p:tavLst>
                                    </p:anim>
                                    <p:anim calcmode="lin" valueType="num">
                                      <p:cBhvr additive="base">
                                        <p:cTn id="65" dur="1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100" fill="hold"/>
                                        <p:tgtEl>
                                          <p:spTgt spid="14"/>
                                        </p:tgtEl>
                                        <p:attrNameLst>
                                          <p:attrName>ppt_x</p:attrName>
                                        </p:attrNameLst>
                                      </p:cBhvr>
                                      <p:tavLst>
                                        <p:tav tm="0">
                                          <p:val>
                                            <p:strVal val="#ppt_x"/>
                                          </p:val>
                                        </p:tav>
                                        <p:tav tm="100000">
                                          <p:val>
                                            <p:strVal val="#ppt_x"/>
                                          </p:val>
                                        </p:tav>
                                      </p:tavLst>
                                    </p:anim>
                                    <p:anim calcmode="lin" valueType="num">
                                      <p:cBhvr additive="base">
                                        <p:cTn id="71" dur="100" fill="hold"/>
                                        <p:tgtEl>
                                          <p:spTgt spid="14"/>
                                        </p:tgtEl>
                                        <p:attrNameLst>
                                          <p:attrName>ppt_y</p:attrName>
                                        </p:attrNameLst>
                                      </p:cBhvr>
                                      <p:tavLst>
                                        <p:tav tm="0">
                                          <p:val>
                                            <p:strVal val="1+#ppt_h/2"/>
                                          </p:val>
                                        </p:tav>
                                        <p:tav tm="100000">
                                          <p:val>
                                            <p:strVal val="#ppt_y"/>
                                          </p:val>
                                        </p:tav>
                                      </p:tavLst>
                                    </p:anim>
                                  </p:childTnLst>
                                </p:cTn>
                              </p:par>
                            </p:childTnLst>
                          </p:cTn>
                        </p:par>
                        <p:par>
                          <p:cTn id="72" fill="hold">
                            <p:stCondLst>
                              <p:cond delay="100"/>
                            </p:stCondLst>
                            <p:childTnLst>
                              <p:par>
                                <p:cTn id="73" presetID="2" presetClass="entr" presetSubtype="9"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100" fill="hold"/>
                                        <p:tgtEl>
                                          <p:spTgt spid="15"/>
                                        </p:tgtEl>
                                        <p:attrNameLst>
                                          <p:attrName>ppt_x</p:attrName>
                                        </p:attrNameLst>
                                      </p:cBhvr>
                                      <p:tavLst>
                                        <p:tav tm="0">
                                          <p:val>
                                            <p:strVal val="0-#ppt_w/2"/>
                                          </p:val>
                                        </p:tav>
                                        <p:tav tm="100000">
                                          <p:val>
                                            <p:strVal val="#ppt_x"/>
                                          </p:val>
                                        </p:tav>
                                      </p:tavLst>
                                    </p:anim>
                                    <p:anim calcmode="lin" valueType="num">
                                      <p:cBhvr additive="base">
                                        <p:cTn id="76" dur="1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3"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100" fill="hold"/>
                                        <p:tgtEl>
                                          <p:spTgt spid="12"/>
                                        </p:tgtEl>
                                        <p:attrNameLst>
                                          <p:attrName>ppt_x</p:attrName>
                                        </p:attrNameLst>
                                      </p:cBhvr>
                                      <p:tavLst>
                                        <p:tav tm="0">
                                          <p:val>
                                            <p:strVal val="1+#ppt_w/2"/>
                                          </p:val>
                                        </p:tav>
                                        <p:tav tm="100000">
                                          <p:val>
                                            <p:strVal val="#ppt_x"/>
                                          </p:val>
                                        </p:tav>
                                      </p:tavLst>
                                    </p:anim>
                                    <p:anim calcmode="lin" valueType="num">
                                      <p:cBhvr additive="base">
                                        <p:cTn id="82" dur="100" fill="hold"/>
                                        <p:tgtEl>
                                          <p:spTgt spid="12"/>
                                        </p:tgtEl>
                                        <p:attrNameLst>
                                          <p:attrName>ppt_y</p:attrName>
                                        </p:attrNameLst>
                                      </p:cBhvr>
                                      <p:tavLst>
                                        <p:tav tm="0">
                                          <p:val>
                                            <p:strVal val="0-#ppt_h/2"/>
                                          </p:val>
                                        </p:tav>
                                        <p:tav tm="100000">
                                          <p:val>
                                            <p:strVal val="#ppt_y"/>
                                          </p:val>
                                        </p:tav>
                                      </p:tavLst>
                                    </p:anim>
                                  </p:childTnLst>
                                </p:cTn>
                              </p:par>
                            </p:childTnLst>
                          </p:cTn>
                        </p:par>
                        <p:par>
                          <p:cTn id="83" fill="hold">
                            <p:stCondLst>
                              <p:cond delay="100"/>
                            </p:stCondLst>
                            <p:childTnLst>
                              <p:par>
                                <p:cTn id="84" presetID="2" presetClass="entr" presetSubtype="6" fill="hold"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100" fill="hold"/>
                                        <p:tgtEl>
                                          <p:spTgt spid="13"/>
                                        </p:tgtEl>
                                        <p:attrNameLst>
                                          <p:attrName>ppt_x</p:attrName>
                                        </p:attrNameLst>
                                      </p:cBhvr>
                                      <p:tavLst>
                                        <p:tav tm="0">
                                          <p:val>
                                            <p:strVal val="1+#ppt_w/2"/>
                                          </p:val>
                                        </p:tav>
                                        <p:tav tm="100000">
                                          <p:val>
                                            <p:strVal val="#ppt_x"/>
                                          </p:val>
                                        </p:tav>
                                      </p:tavLst>
                                    </p:anim>
                                    <p:anim calcmode="lin" valueType="num">
                                      <p:cBhvr additive="base">
                                        <p:cTn id="87" dur="1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11" grpId="0" uiExpand="1">
        <p:bldSub>
          <a:bldChart bld="category"/>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1133475"/>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Results </a:t>
            </a:r>
            <a:endParaRPr lang="en-US" dirty="0">
              <a:solidFill>
                <a:srgbClr val="7030A0"/>
              </a:solidFill>
            </a:endParaRPr>
          </a:p>
        </p:txBody>
      </p:sp>
      <p:graphicFrame>
        <p:nvGraphicFramePr>
          <p:cNvPr id="6" name="Table 15">
            <a:extLst>
              <a:ext uri="{FF2B5EF4-FFF2-40B4-BE49-F238E27FC236}">
                <a16:creationId xmlns:a16="http://schemas.microsoft.com/office/drawing/2014/main" xmlns="" id="{41B73B62-6B07-414E-BA9F-C847495C32A7}"/>
              </a:ext>
            </a:extLst>
          </p:cNvPr>
          <p:cNvGraphicFramePr>
            <a:graphicFrameLocks noGrp="1"/>
          </p:cNvGraphicFramePr>
          <p:nvPr>
            <p:extLst>
              <p:ext uri="{D42A27DB-BD31-4B8C-83A1-F6EECF244321}">
                <p14:modId xmlns:p14="http://schemas.microsoft.com/office/powerpoint/2010/main" val="1850830378"/>
              </p:ext>
            </p:extLst>
          </p:nvPr>
        </p:nvGraphicFramePr>
        <p:xfrm>
          <a:off x="1047750" y="1498600"/>
          <a:ext cx="10096500" cy="4678710"/>
        </p:xfrm>
        <a:graphic>
          <a:graphicData uri="http://schemas.openxmlformats.org/drawingml/2006/table">
            <a:tbl>
              <a:tblPr firstRow="1" bandRow="1">
                <a:tableStyleId>{C4B1156A-380E-4F78-BDF5-A606A8083BF9}</a:tableStyleId>
              </a:tblPr>
              <a:tblGrid>
                <a:gridCol w="977900">
                  <a:extLst>
                    <a:ext uri="{9D8B030D-6E8A-4147-A177-3AD203B41FA5}">
                      <a16:colId xmlns:a16="http://schemas.microsoft.com/office/drawing/2014/main" xmlns="" val="3666212978"/>
                    </a:ext>
                  </a:extLst>
                </a:gridCol>
                <a:gridCol w="920750">
                  <a:extLst>
                    <a:ext uri="{9D8B030D-6E8A-4147-A177-3AD203B41FA5}">
                      <a16:colId xmlns:a16="http://schemas.microsoft.com/office/drawing/2014/main" xmlns="" val="3371903992"/>
                    </a:ext>
                  </a:extLst>
                </a:gridCol>
                <a:gridCol w="1168400">
                  <a:extLst>
                    <a:ext uri="{9D8B030D-6E8A-4147-A177-3AD203B41FA5}">
                      <a16:colId xmlns:a16="http://schemas.microsoft.com/office/drawing/2014/main" xmlns="" val="2772572836"/>
                    </a:ext>
                  </a:extLst>
                </a:gridCol>
                <a:gridCol w="825500">
                  <a:extLst>
                    <a:ext uri="{9D8B030D-6E8A-4147-A177-3AD203B41FA5}">
                      <a16:colId xmlns:a16="http://schemas.microsoft.com/office/drawing/2014/main" xmlns="" val="1899604192"/>
                    </a:ext>
                  </a:extLst>
                </a:gridCol>
                <a:gridCol w="1155700">
                  <a:extLst>
                    <a:ext uri="{9D8B030D-6E8A-4147-A177-3AD203B41FA5}">
                      <a16:colId xmlns:a16="http://schemas.microsoft.com/office/drawing/2014/main" xmlns="" val="3173505036"/>
                    </a:ext>
                  </a:extLst>
                </a:gridCol>
                <a:gridCol w="977900">
                  <a:extLst>
                    <a:ext uri="{9D8B030D-6E8A-4147-A177-3AD203B41FA5}">
                      <a16:colId xmlns:a16="http://schemas.microsoft.com/office/drawing/2014/main" xmlns="" val="435590556"/>
                    </a:ext>
                  </a:extLst>
                </a:gridCol>
                <a:gridCol w="787400">
                  <a:extLst>
                    <a:ext uri="{9D8B030D-6E8A-4147-A177-3AD203B41FA5}">
                      <a16:colId xmlns:a16="http://schemas.microsoft.com/office/drawing/2014/main" xmlns="" val="3101522207"/>
                    </a:ext>
                  </a:extLst>
                </a:gridCol>
                <a:gridCol w="1263650">
                  <a:extLst>
                    <a:ext uri="{9D8B030D-6E8A-4147-A177-3AD203B41FA5}">
                      <a16:colId xmlns:a16="http://schemas.microsoft.com/office/drawing/2014/main" xmlns="" val="3392504593"/>
                    </a:ext>
                  </a:extLst>
                </a:gridCol>
                <a:gridCol w="806450">
                  <a:extLst>
                    <a:ext uri="{9D8B030D-6E8A-4147-A177-3AD203B41FA5}">
                      <a16:colId xmlns:a16="http://schemas.microsoft.com/office/drawing/2014/main" xmlns="" val="2668898289"/>
                    </a:ext>
                  </a:extLst>
                </a:gridCol>
                <a:gridCol w="1212850">
                  <a:extLst>
                    <a:ext uri="{9D8B030D-6E8A-4147-A177-3AD203B41FA5}">
                      <a16:colId xmlns:a16="http://schemas.microsoft.com/office/drawing/2014/main" xmlns="" val="2288213459"/>
                    </a:ext>
                  </a:extLst>
                </a:gridCol>
              </a:tblGrid>
              <a:tr h="630120">
                <a:tc gridSpan="10">
                  <a:txBody>
                    <a:bodyPr/>
                    <a:lstStyle/>
                    <a:p>
                      <a:pPr algn="ctr"/>
                      <a:r>
                        <a:rPr lang="en-US" sz="3200" dirty="0">
                          <a:solidFill>
                            <a:srgbClr val="7030A0"/>
                          </a:solidFill>
                        </a:rPr>
                        <a:t>Simulations </a:t>
                      </a:r>
                      <a:r>
                        <a:rPr lang="en-US" sz="3200" i="1" dirty="0">
                          <a:solidFill>
                            <a:srgbClr val="7030A0"/>
                          </a:solidFill>
                        </a:rPr>
                        <a:t>(based on LQ Credit Category)</a:t>
                      </a:r>
                    </a:p>
                  </a:txBody>
                  <a:tcPr>
                    <a:pattFill prst="pct5">
                      <a:fgClr>
                        <a:srgbClr val="FF66FF"/>
                      </a:fgClr>
                      <a:bgClr>
                        <a:schemeClr val="bg1"/>
                      </a:bgClr>
                    </a:patt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520001903"/>
                  </a:ext>
                </a:extLst>
              </a:tr>
              <a:tr h="630120">
                <a:tc gridSpan="5">
                  <a:txBody>
                    <a:bodyPr/>
                    <a:lstStyle/>
                    <a:p>
                      <a:pPr algn="ctr"/>
                      <a:r>
                        <a:rPr lang="en-US" sz="2800" b="1" dirty="0">
                          <a:solidFill>
                            <a:srgbClr val="FF0000"/>
                          </a:solidFill>
                        </a:rPr>
                        <a:t>Crisis</a:t>
                      </a:r>
                    </a:p>
                  </a:txBody>
                  <a:tcPr>
                    <a:pattFill prst="pct5">
                      <a:fgClr>
                        <a:srgbClr val="FF66FF"/>
                      </a:fgClr>
                      <a:bgClr>
                        <a:schemeClr val="bg1"/>
                      </a:bgClr>
                    </a:patt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5">
                  <a:txBody>
                    <a:bodyPr/>
                    <a:lstStyle/>
                    <a:p>
                      <a:pPr algn="ctr"/>
                      <a:r>
                        <a:rPr lang="en-US" sz="2800" b="1" dirty="0">
                          <a:solidFill>
                            <a:srgbClr val="7030A0"/>
                          </a:solidFill>
                        </a:rPr>
                        <a:t>No Crisis</a:t>
                      </a:r>
                    </a:p>
                  </a:txBody>
                  <a:tcPr>
                    <a:pattFill prst="pct5">
                      <a:fgClr>
                        <a:srgbClr val="FF66FF"/>
                      </a:fgClr>
                      <a:bgClr>
                        <a:schemeClr val="bg1"/>
                      </a:bgClr>
                    </a:patt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3983864271"/>
                  </a:ext>
                </a:extLst>
              </a:tr>
              <a:tr h="578892">
                <a:tc>
                  <a:txBody>
                    <a:bodyPr/>
                    <a:lstStyle/>
                    <a:p>
                      <a:pPr algn="ctr"/>
                      <a:r>
                        <a:rPr lang="en-US" sz="2000" b="1" dirty="0">
                          <a:solidFill>
                            <a:srgbClr val="FF0000"/>
                          </a:solidFill>
                        </a:rPr>
                        <a:t>Baseline</a:t>
                      </a:r>
                    </a:p>
                  </a:txBody>
                  <a:tcPr marL="0" marR="0" marT="0" marB="0" anchor="ctr">
                    <a:pattFill prst="pct5">
                      <a:fgClr>
                        <a:srgbClr val="FF66FF"/>
                      </a:fgClr>
                      <a:bgClr>
                        <a:schemeClr val="bg1"/>
                      </a:bgClr>
                    </a:pattFill>
                  </a:tcPr>
                </a:tc>
                <a:tc gridSpan="2">
                  <a:txBody>
                    <a:bodyPr/>
                    <a:lstStyle/>
                    <a:p>
                      <a:pPr algn="ctr"/>
                      <a:r>
                        <a:rPr lang="en-US" sz="2000" b="1" dirty="0">
                          <a:solidFill>
                            <a:srgbClr val="FF0000"/>
                          </a:solidFill>
                        </a:rPr>
                        <a:t>5% </a:t>
                      </a:r>
                      <a:r>
                        <a:rPr lang="en-US" sz="2200" b="1" dirty="0">
                          <a:solidFill>
                            <a:srgbClr val="FF0000"/>
                          </a:solidFill>
                        </a:rPr>
                        <a:t>DI</a:t>
                      </a:r>
                      <a:r>
                        <a:rPr lang="en-US" sz="2000" b="1" dirty="0">
                          <a:solidFill>
                            <a:srgbClr val="FF0000"/>
                          </a:solidFill>
                        </a:rPr>
                        <a:t> increase </a:t>
                      </a:r>
                    </a:p>
                  </a:txBody>
                  <a:tcPr marL="0" marR="0" marT="0" marB="0" anchor="ctr">
                    <a:pattFill prst="pct5">
                      <a:fgClr>
                        <a:srgbClr val="FF66FF"/>
                      </a:fgClr>
                      <a:bgClr>
                        <a:schemeClr val="bg1"/>
                      </a:bgClr>
                    </a:patt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700"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FF0000"/>
                          </a:solidFill>
                        </a:rPr>
                        <a:t>5% (of GDP) </a:t>
                      </a:r>
                      <a:r>
                        <a:rPr lang="en-US" sz="2200" b="1" dirty="0">
                          <a:solidFill>
                            <a:srgbClr val="FF0000"/>
                          </a:solidFill>
                        </a:rPr>
                        <a:t>EFN</a:t>
                      </a:r>
                      <a:r>
                        <a:rPr lang="en-US" sz="2000" b="1" dirty="0">
                          <a:solidFill>
                            <a:srgbClr val="FF0000"/>
                          </a:solidFill>
                        </a:rPr>
                        <a:t> Decrease</a:t>
                      </a:r>
                    </a:p>
                  </a:txBody>
                  <a:tcPr marL="0" marR="0" marT="0" marB="0" anchor="ctr">
                    <a:pattFill prst="pct5">
                      <a:fgClr>
                        <a:srgbClr val="FF66FF"/>
                      </a:fgClr>
                      <a:bgClr>
                        <a:schemeClr val="bg1"/>
                      </a:bgClr>
                    </a:pattFill>
                  </a:tcPr>
                </a:tc>
                <a:tc hMerge="1">
                  <a:txBody>
                    <a:bodyPr/>
                    <a:lstStyle/>
                    <a:p>
                      <a:endParaRPr lang="en-US" dirty="0"/>
                    </a:p>
                  </a:txBody>
                  <a:tcPr/>
                </a:tc>
                <a:tc>
                  <a:txBody>
                    <a:bodyPr/>
                    <a:lstStyle/>
                    <a:p>
                      <a:pPr algn="ctr"/>
                      <a:r>
                        <a:rPr lang="en-US" sz="2000" b="1" dirty="0">
                          <a:solidFill>
                            <a:srgbClr val="7030A0"/>
                          </a:solidFill>
                        </a:rPr>
                        <a:t>Baseline</a:t>
                      </a:r>
                    </a:p>
                  </a:txBody>
                  <a:tcPr marL="0" marR="0" marT="0" marB="0" anchor="ctr">
                    <a:pattFill prst="pct5">
                      <a:fgClr>
                        <a:srgbClr val="FF66FF"/>
                      </a:fgClr>
                      <a:bgClr>
                        <a:schemeClr val="bg1"/>
                      </a:bgClr>
                    </a:pattFill>
                  </a:tcPr>
                </a:tc>
                <a:tc gridSpan="2">
                  <a:txBody>
                    <a:bodyPr/>
                    <a:lstStyle/>
                    <a:p>
                      <a:pPr algn="ctr"/>
                      <a:r>
                        <a:rPr lang="en-US" sz="2000" b="1" dirty="0">
                          <a:solidFill>
                            <a:srgbClr val="7030A0"/>
                          </a:solidFill>
                        </a:rPr>
                        <a:t>5% </a:t>
                      </a:r>
                      <a:r>
                        <a:rPr lang="en-US" sz="2200" b="1" dirty="0">
                          <a:solidFill>
                            <a:srgbClr val="7030A0"/>
                          </a:solidFill>
                        </a:rPr>
                        <a:t>DI</a:t>
                      </a:r>
                      <a:r>
                        <a:rPr lang="en-US" sz="2000" b="1" dirty="0">
                          <a:solidFill>
                            <a:srgbClr val="7030A0"/>
                          </a:solidFill>
                        </a:rPr>
                        <a:t> increase </a:t>
                      </a:r>
                    </a:p>
                  </a:txBody>
                  <a:tcPr marL="0" marR="0" marT="0" marB="0" anchor="ctr">
                    <a:pattFill prst="pct5">
                      <a:fgClr>
                        <a:srgbClr val="FF66FF"/>
                      </a:fgClr>
                      <a:bgClr>
                        <a:schemeClr val="bg1"/>
                      </a:bgClr>
                    </a:patt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700"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7030A0"/>
                          </a:solidFill>
                        </a:rPr>
                        <a:t>5% (of GDP) </a:t>
                      </a:r>
                      <a:r>
                        <a:rPr lang="en-US" sz="2200" b="1" dirty="0">
                          <a:solidFill>
                            <a:srgbClr val="7030A0"/>
                          </a:solidFill>
                        </a:rPr>
                        <a:t>EFN</a:t>
                      </a:r>
                      <a:r>
                        <a:rPr lang="en-US" sz="2000" b="1" dirty="0">
                          <a:solidFill>
                            <a:srgbClr val="7030A0"/>
                          </a:solidFill>
                        </a:rPr>
                        <a:t> Decrease</a:t>
                      </a:r>
                    </a:p>
                  </a:txBody>
                  <a:tcPr marL="0" marR="0" marT="0" marB="0" anchor="ctr">
                    <a:pattFill prst="pct5">
                      <a:fgClr>
                        <a:srgbClr val="FF66FF"/>
                      </a:fgClr>
                      <a:bgClr>
                        <a:schemeClr val="bg1"/>
                      </a:bgClr>
                    </a:pattFill>
                  </a:tcPr>
                </a:tc>
                <a:tc hMerge="1">
                  <a:txBody>
                    <a:bodyPr/>
                    <a:lstStyle/>
                    <a:p>
                      <a:endParaRPr lang="en-US" dirty="0"/>
                    </a:p>
                  </a:txBody>
                  <a:tcPr/>
                </a:tc>
                <a:extLst>
                  <a:ext uri="{0D108BD9-81ED-4DB2-BD59-A6C34878D82A}">
                    <a16:rowId xmlns:a16="http://schemas.microsoft.com/office/drawing/2014/main" xmlns="" val="368300084"/>
                  </a:ext>
                </a:extLst>
              </a:tr>
              <a:tr h="1447230">
                <a:tc>
                  <a:txBody>
                    <a:bodyPr/>
                    <a:lstStyle/>
                    <a:p>
                      <a:pPr algn="ctr"/>
                      <a:r>
                        <a:rPr lang="en-US" sz="2000" b="1" dirty="0">
                          <a:solidFill>
                            <a:srgbClr val="FF0000"/>
                          </a:solidFill>
                        </a:rPr>
                        <a:t>Spread</a:t>
                      </a:r>
                    </a:p>
                    <a:p>
                      <a:pPr algn="ctr"/>
                      <a:r>
                        <a:rPr lang="en-US" sz="2000" b="1" dirty="0">
                          <a:solidFill>
                            <a:srgbClr val="FF000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FF0000"/>
                          </a:solidFill>
                        </a:rPr>
                        <a:t>Spread</a:t>
                      </a:r>
                    </a:p>
                    <a:p>
                      <a:pPr algn="ctr"/>
                      <a:r>
                        <a:rPr lang="en-US" sz="2000" b="1" dirty="0">
                          <a:solidFill>
                            <a:srgbClr val="FF0000"/>
                          </a:solidFill>
                        </a:rPr>
                        <a:t>change</a:t>
                      </a:r>
                    </a:p>
                    <a:p>
                      <a:pPr algn="ctr"/>
                      <a:r>
                        <a:rPr lang="en-US" sz="2000" b="1" dirty="0">
                          <a:solidFill>
                            <a:srgbClr val="FF000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FF0000"/>
                          </a:solidFill>
                        </a:rPr>
                        <a:t>Annual payments effect</a:t>
                      </a:r>
                      <a:r>
                        <a:rPr lang="en-US" sz="2000" b="1" dirty="0">
                          <a:solidFill>
                            <a:srgbClr val="C00000"/>
                          </a:solidFill>
                        </a:rPr>
                        <a:t>*</a:t>
                      </a:r>
                    </a:p>
                    <a:p>
                      <a:pPr algn="ctr"/>
                      <a:r>
                        <a:rPr lang="en-US" sz="2000" b="1" dirty="0">
                          <a:solidFill>
                            <a:srgbClr val="FF0000"/>
                          </a:solidFill>
                        </a:rPr>
                        <a:t>(USD Mill.)</a:t>
                      </a:r>
                    </a:p>
                  </a:txBody>
                  <a:tcPr marL="0" marR="0" marT="0" marB="0" anchor="ctr">
                    <a:pattFill prst="pct5">
                      <a:fgClr>
                        <a:srgbClr val="FF66FF"/>
                      </a:fgClr>
                      <a:bgClr>
                        <a:schemeClr val="bg1"/>
                      </a:bgClr>
                    </a:pattFill>
                  </a:tcPr>
                </a:tc>
                <a:tc>
                  <a:txBody>
                    <a:bodyPr/>
                    <a:lstStyle/>
                    <a:p>
                      <a:pPr algn="ctr"/>
                      <a:r>
                        <a:rPr lang="en-US" sz="2000" b="1" dirty="0">
                          <a:solidFill>
                            <a:srgbClr val="FF0000"/>
                          </a:solidFill>
                        </a:rPr>
                        <a:t>Spread</a:t>
                      </a:r>
                    </a:p>
                    <a:p>
                      <a:pPr algn="ctr"/>
                      <a:r>
                        <a:rPr lang="en-US" sz="2000" b="1" dirty="0">
                          <a:solidFill>
                            <a:srgbClr val="FF0000"/>
                          </a:solidFill>
                        </a:rPr>
                        <a:t>change</a:t>
                      </a:r>
                    </a:p>
                    <a:p>
                      <a:pPr algn="ctr"/>
                      <a:r>
                        <a:rPr lang="en-US" sz="2000" b="1" dirty="0">
                          <a:solidFill>
                            <a:srgbClr val="FF000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FF0000"/>
                          </a:solidFill>
                        </a:rPr>
                        <a:t>Annual payment</a:t>
                      </a:r>
                    </a:p>
                    <a:p>
                      <a:pPr algn="ctr"/>
                      <a:r>
                        <a:rPr lang="en-US" sz="2000" b="1" dirty="0">
                          <a:solidFill>
                            <a:srgbClr val="FF0000"/>
                          </a:solidFill>
                        </a:rPr>
                        <a:t>effect</a:t>
                      </a:r>
                      <a:r>
                        <a:rPr lang="en-US" sz="2000" b="1" dirty="0">
                          <a:solidFill>
                            <a:srgbClr val="C00000"/>
                          </a:solidFill>
                        </a:rPr>
                        <a:t>*</a:t>
                      </a:r>
                    </a:p>
                    <a:p>
                      <a:pPr algn="ctr"/>
                      <a:r>
                        <a:rPr lang="en-US" sz="2000" b="1" dirty="0">
                          <a:solidFill>
                            <a:srgbClr val="FF0000"/>
                          </a:solidFill>
                        </a:rPr>
                        <a:t>(USD Mill.)</a:t>
                      </a:r>
                    </a:p>
                  </a:txBody>
                  <a:tcPr marL="0" marR="0" marT="0" marB="0" anchor="ctr">
                    <a:pattFill prst="pct5">
                      <a:fgClr>
                        <a:srgbClr val="FF66FF"/>
                      </a:fgClr>
                      <a:bgClr>
                        <a:schemeClr val="bg1"/>
                      </a:bgClr>
                    </a:pattFill>
                  </a:tcPr>
                </a:tc>
                <a:tc>
                  <a:txBody>
                    <a:bodyPr/>
                    <a:lstStyle/>
                    <a:p>
                      <a:pPr algn="ctr"/>
                      <a:r>
                        <a:rPr lang="en-US" sz="2000" b="1" dirty="0">
                          <a:solidFill>
                            <a:srgbClr val="7030A0"/>
                          </a:solidFill>
                        </a:rPr>
                        <a:t>Spread</a:t>
                      </a:r>
                    </a:p>
                    <a:p>
                      <a:pPr algn="ctr"/>
                      <a:r>
                        <a:rPr lang="en-US" sz="2000" b="1" dirty="0">
                          <a:solidFill>
                            <a:srgbClr val="7030A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7030A0"/>
                          </a:solidFill>
                        </a:rPr>
                        <a:t>Spread</a:t>
                      </a:r>
                    </a:p>
                    <a:p>
                      <a:pPr algn="ctr"/>
                      <a:r>
                        <a:rPr lang="en-US" sz="2000" b="1" dirty="0">
                          <a:solidFill>
                            <a:srgbClr val="7030A0"/>
                          </a:solidFill>
                        </a:rPr>
                        <a:t>change</a:t>
                      </a:r>
                    </a:p>
                    <a:p>
                      <a:pPr algn="ctr"/>
                      <a:r>
                        <a:rPr lang="en-US" sz="2000" b="1" dirty="0">
                          <a:solidFill>
                            <a:srgbClr val="7030A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7030A0"/>
                          </a:solidFill>
                        </a:rPr>
                        <a:t>Annual payment effect</a:t>
                      </a:r>
                      <a:r>
                        <a:rPr lang="en-US" sz="2000" b="1" dirty="0">
                          <a:solidFill>
                            <a:srgbClr val="C00000"/>
                          </a:solidFill>
                        </a:rPr>
                        <a:t>*</a:t>
                      </a:r>
                    </a:p>
                    <a:p>
                      <a:pPr algn="ctr"/>
                      <a:r>
                        <a:rPr lang="en-US" sz="2000" b="1" dirty="0">
                          <a:solidFill>
                            <a:srgbClr val="7030A0"/>
                          </a:solidFill>
                        </a:rPr>
                        <a:t>(USD Mill.)</a:t>
                      </a:r>
                    </a:p>
                  </a:txBody>
                  <a:tcPr marL="0" marR="0" marT="0" marB="0" anchor="ctr">
                    <a:pattFill prst="pct5">
                      <a:fgClr>
                        <a:srgbClr val="FF66FF"/>
                      </a:fgClr>
                      <a:bgClr>
                        <a:schemeClr val="bg1"/>
                      </a:bgClr>
                    </a:pattFill>
                  </a:tcPr>
                </a:tc>
                <a:tc>
                  <a:txBody>
                    <a:bodyPr/>
                    <a:lstStyle/>
                    <a:p>
                      <a:pPr algn="ctr"/>
                      <a:r>
                        <a:rPr lang="en-US" sz="2000" b="1" dirty="0">
                          <a:solidFill>
                            <a:srgbClr val="7030A0"/>
                          </a:solidFill>
                        </a:rPr>
                        <a:t>Spread</a:t>
                      </a:r>
                    </a:p>
                    <a:p>
                      <a:pPr algn="ctr"/>
                      <a:r>
                        <a:rPr lang="en-US" sz="2000" b="1" dirty="0">
                          <a:solidFill>
                            <a:srgbClr val="7030A0"/>
                          </a:solidFill>
                        </a:rPr>
                        <a:t>change</a:t>
                      </a:r>
                    </a:p>
                    <a:p>
                      <a:pPr algn="ctr"/>
                      <a:r>
                        <a:rPr lang="en-US" sz="2000" b="1" dirty="0">
                          <a:solidFill>
                            <a:srgbClr val="7030A0"/>
                          </a:solidFill>
                        </a:rPr>
                        <a:t>(bp)</a:t>
                      </a:r>
                    </a:p>
                  </a:txBody>
                  <a:tcPr marL="0" marR="0" marT="0" marB="0" anchor="ctr">
                    <a:pattFill prst="pct5">
                      <a:fgClr>
                        <a:srgbClr val="FF66FF"/>
                      </a:fgClr>
                      <a:bgClr>
                        <a:schemeClr val="bg1"/>
                      </a:bgClr>
                    </a:pattFill>
                  </a:tcPr>
                </a:tc>
                <a:tc>
                  <a:txBody>
                    <a:bodyPr/>
                    <a:lstStyle/>
                    <a:p>
                      <a:pPr algn="ctr"/>
                      <a:r>
                        <a:rPr lang="en-US" sz="2000" b="1" dirty="0">
                          <a:solidFill>
                            <a:srgbClr val="7030A0"/>
                          </a:solidFill>
                        </a:rPr>
                        <a:t>Annual payment effect</a:t>
                      </a:r>
                      <a:r>
                        <a:rPr lang="en-US" sz="2000" b="1" dirty="0">
                          <a:solidFill>
                            <a:srgbClr val="C00000"/>
                          </a:solidFill>
                        </a:rPr>
                        <a:t>*</a:t>
                      </a:r>
                    </a:p>
                    <a:p>
                      <a:pPr algn="ctr"/>
                      <a:r>
                        <a:rPr lang="en-US" sz="2000" b="1" dirty="0">
                          <a:solidFill>
                            <a:srgbClr val="7030A0"/>
                          </a:solidFill>
                        </a:rPr>
                        <a:t>(USD Mill.)</a:t>
                      </a:r>
                    </a:p>
                  </a:txBody>
                  <a:tcPr marL="0" marR="0" marT="0" marB="0" anchor="ctr">
                    <a:pattFill prst="pct5">
                      <a:fgClr>
                        <a:srgbClr val="FF66FF"/>
                      </a:fgClr>
                      <a:bgClr>
                        <a:schemeClr val="bg1"/>
                      </a:bgClr>
                    </a:pattFill>
                  </a:tcPr>
                </a:tc>
                <a:extLst>
                  <a:ext uri="{0D108BD9-81ED-4DB2-BD59-A6C34878D82A}">
                    <a16:rowId xmlns:a16="http://schemas.microsoft.com/office/drawing/2014/main" xmlns="" val="2863922876"/>
                  </a:ext>
                </a:extLst>
              </a:tr>
              <a:tr h="630120">
                <a:tc>
                  <a:txBody>
                    <a:bodyPr/>
                    <a:lstStyle/>
                    <a:p>
                      <a:pPr algn="ctr"/>
                      <a:r>
                        <a:rPr lang="en-US" sz="2000" b="1" dirty="0">
                          <a:solidFill>
                            <a:srgbClr val="FF0000"/>
                          </a:solidFill>
                        </a:rPr>
                        <a:t>443.64</a:t>
                      </a:r>
                    </a:p>
                  </a:txBody>
                  <a:tcPr>
                    <a:pattFill prst="pct5">
                      <a:fgClr>
                        <a:srgbClr val="FF66FF"/>
                      </a:fgClr>
                      <a:bgClr>
                        <a:schemeClr val="bg1"/>
                      </a:bgClr>
                    </a:pattFill>
                  </a:tcPr>
                </a:tc>
                <a:tc>
                  <a:txBody>
                    <a:bodyPr/>
                    <a:lstStyle/>
                    <a:p>
                      <a:pPr algn="ctr"/>
                      <a:r>
                        <a:rPr lang="en-US" sz="2000" b="1" dirty="0">
                          <a:solidFill>
                            <a:srgbClr val="FF0000"/>
                          </a:solidFill>
                        </a:rPr>
                        <a:t>-22.93</a:t>
                      </a:r>
                    </a:p>
                  </a:txBody>
                  <a:tcPr>
                    <a:pattFill prst="pct5">
                      <a:fgClr>
                        <a:srgbClr val="FF66FF"/>
                      </a:fgClr>
                      <a:bgClr>
                        <a:schemeClr val="bg1"/>
                      </a:bgClr>
                    </a:pattFill>
                  </a:tcPr>
                </a:tc>
                <a:tc>
                  <a:txBody>
                    <a:bodyPr/>
                    <a:lstStyle/>
                    <a:p>
                      <a:pPr algn="ctr"/>
                      <a:r>
                        <a:rPr lang="en-US" sz="2000" b="1" dirty="0">
                          <a:solidFill>
                            <a:srgbClr val="FF0000"/>
                          </a:solidFill>
                        </a:rPr>
                        <a:t> -23 </a:t>
                      </a:r>
                    </a:p>
                  </a:txBody>
                  <a:tcPr>
                    <a:pattFill prst="pct5">
                      <a:fgClr>
                        <a:srgbClr val="FF66FF"/>
                      </a:fgClr>
                      <a:bgClr>
                        <a:schemeClr val="bg1"/>
                      </a:bgClr>
                    </a:pattFill>
                  </a:tcPr>
                </a:tc>
                <a:tc>
                  <a:txBody>
                    <a:bodyPr/>
                    <a:lstStyle/>
                    <a:p>
                      <a:pPr algn="ctr"/>
                      <a:r>
                        <a:rPr lang="en-US" sz="2000" b="1" dirty="0">
                          <a:solidFill>
                            <a:srgbClr val="FF0000"/>
                          </a:solidFill>
                        </a:rPr>
                        <a:t>-17.7</a:t>
                      </a:r>
                    </a:p>
                  </a:txBody>
                  <a:tcPr>
                    <a:pattFill prst="pct5">
                      <a:fgClr>
                        <a:srgbClr val="FF66FF"/>
                      </a:fgClr>
                      <a:bgClr>
                        <a:schemeClr val="bg1"/>
                      </a:bgClr>
                    </a:pattFill>
                  </a:tcPr>
                </a:tc>
                <a:tc>
                  <a:txBody>
                    <a:bodyPr/>
                    <a:lstStyle/>
                    <a:p>
                      <a:pPr algn="ctr"/>
                      <a:r>
                        <a:rPr lang="en-US" sz="2000" b="1" dirty="0">
                          <a:solidFill>
                            <a:srgbClr val="FF0000"/>
                          </a:solidFill>
                        </a:rPr>
                        <a:t>-18</a:t>
                      </a:r>
                    </a:p>
                  </a:txBody>
                  <a:tcPr>
                    <a:pattFill prst="pct5">
                      <a:fgClr>
                        <a:srgbClr val="FF66FF"/>
                      </a:fgClr>
                      <a:bgClr>
                        <a:schemeClr val="bg1"/>
                      </a:bgClr>
                    </a:pattFill>
                  </a:tcPr>
                </a:tc>
                <a:tc>
                  <a:txBody>
                    <a:bodyPr/>
                    <a:lstStyle/>
                    <a:p>
                      <a:pPr algn="ctr"/>
                      <a:r>
                        <a:rPr lang="en-US" sz="2000" b="1" dirty="0">
                          <a:solidFill>
                            <a:srgbClr val="7030A0"/>
                          </a:solidFill>
                        </a:rPr>
                        <a:t>240.14</a:t>
                      </a:r>
                    </a:p>
                  </a:txBody>
                  <a:tcPr>
                    <a:pattFill prst="pct5">
                      <a:fgClr>
                        <a:srgbClr val="FF66FF"/>
                      </a:fgClr>
                      <a:bgClr>
                        <a:schemeClr val="bg1"/>
                      </a:bgClr>
                    </a:pattFill>
                  </a:tcPr>
                </a:tc>
                <a:tc>
                  <a:txBody>
                    <a:bodyPr/>
                    <a:lstStyle/>
                    <a:p>
                      <a:pPr algn="ctr"/>
                      <a:r>
                        <a:rPr lang="en-US" sz="2000" b="1" dirty="0">
                          <a:solidFill>
                            <a:srgbClr val="7030A0"/>
                          </a:solidFill>
                        </a:rPr>
                        <a:t>-12.4</a:t>
                      </a:r>
                    </a:p>
                  </a:txBody>
                  <a:tcPr>
                    <a:pattFill prst="pct5">
                      <a:fgClr>
                        <a:srgbClr val="FF66FF"/>
                      </a:fgClr>
                      <a:bgClr>
                        <a:schemeClr val="bg1"/>
                      </a:bgClr>
                    </a:pattFill>
                  </a:tcPr>
                </a:tc>
                <a:tc>
                  <a:txBody>
                    <a:bodyPr/>
                    <a:lstStyle/>
                    <a:p>
                      <a:pPr algn="ctr"/>
                      <a:r>
                        <a:rPr lang="en-US" sz="2000" b="1" dirty="0">
                          <a:solidFill>
                            <a:srgbClr val="7030A0"/>
                          </a:solidFill>
                        </a:rPr>
                        <a:t> -12.4 </a:t>
                      </a:r>
                    </a:p>
                  </a:txBody>
                  <a:tcPr>
                    <a:pattFill prst="pct5">
                      <a:fgClr>
                        <a:srgbClr val="FF66FF"/>
                      </a:fgClr>
                      <a:bgClr>
                        <a:schemeClr val="bg1"/>
                      </a:bgClr>
                    </a:pattFill>
                  </a:tcPr>
                </a:tc>
                <a:tc>
                  <a:txBody>
                    <a:bodyPr/>
                    <a:lstStyle/>
                    <a:p>
                      <a:pPr algn="ctr"/>
                      <a:r>
                        <a:rPr lang="en-US" sz="2000" b="1" dirty="0">
                          <a:solidFill>
                            <a:srgbClr val="7030A0"/>
                          </a:solidFill>
                        </a:rPr>
                        <a:t>-9.58</a:t>
                      </a:r>
                    </a:p>
                  </a:txBody>
                  <a:tcPr>
                    <a:pattFill prst="pct5">
                      <a:fgClr>
                        <a:srgbClr val="FF66FF"/>
                      </a:fgClr>
                      <a:bgClr>
                        <a:schemeClr val="bg1"/>
                      </a:bgClr>
                    </a:pattFill>
                  </a:tcPr>
                </a:tc>
                <a:tc>
                  <a:txBody>
                    <a:bodyPr/>
                    <a:lstStyle/>
                    <a:p>
                      <a:pPr algn="ctr"/>
                      <a:r>
                        <a:rPr lang="en-US" sz="2000" b="1" dirty="0">
                          <a:solidFill>
                            <a:srgbClr val="7030A0"/>
                          </a:solidFill>
                        </a:rPr>
                        <a:t>-9.6</a:t>
                      </a:r>
                    </a:p>
                  </a:txBody>
                  <a:tcPr>
                    <a:pattFill prst="pct5">
                      <a:fgClr>
                        <a:srgbClr val="FF66FF"/>
                      </a:fgClr>
                      <a:bgClr>
                        <a:schemeClr val="bg1"/>
                      </a:bgClr>
                    </a:pattFill>
                  </a:tcPr>
                </a:tc>
                <a:extLst>
                  <a:ext uri="{0D108BD9-81ED-4DB2-BD59-A6C34878D82A}">
                    <a16:rowId xmlns:a16="http://schemas.microsoft.com/office/drawing/2014/main" xmlns="" val="2128345349"/>
                  </a:ext>
                </a:extLst>
              </a:tr>
              <a:tr h="630120">
                <a:tc gridSpan="10">
                  <a:txBody>
                    <a:bodyPr/>
                    <a:lstStyle/>
                    <a:p>
                      <a:pPr algn="ctr"/>
                      <a:r>
                        <a:rPr lang="en-US" sz="2000" b="1" i="1" dirty="0">
                          <a:solidFill>
                            <a:srgbClr val="C00000"/>
                          </a:solidFill>
                        </a:rPr>
                        <a:t>Source : Authors’ estimates</a:t>
                      </a:r>
                    </a:p>
                    <a:p>
                      <a:pPr algn="ctr"/>
                      <a:r>
                        <a:rPr lang="en-US" sz="2000" b="1" i="1" dirty="0">
                          <a:solidFill>
                            <a:srgbClr val="C00000"/>
                          </a:solidFill>
                        </a:rPr>
                        <a:t>* Based on a hypothetical $10Billion nominal debt value</a:t>
                      </a:r>
                    </a:p>
                  </a:txBody>
                  <a:tcPr>
                    <a:pattFill prst="pct5">
                      <a:fgClr>
                        <a:srgbClr val="FF66FF"/>
                      </a:fgClr>
                      <a:bgClr>
                        <a:schemeClr val="bg1"/>
                      </a:bgClr>
                    </a:patt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3572489144"/>
                  </a:ext>
                </a:extLst>
              </a:tr>
            </a:tbl>
          </a:graphicData>
        </a:graphic>
      </p:graphicFrame>
    </p:spTree>
    <p:extLst>
      <p:ext uri="{BB962C8B-B14F-4D97-AF65-F5344CB8AC3E}">
        <p14:creationId xmlns:p14="http://schemas.microsoft.com/office/powerpoint/2010/main" val="141323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
                                          <p:stCondLst>
                                            <p:cond delay="0"/>
                                          </p:stCondLst>
                                        </p:cTn>
                                        <p:tgtEl>
                                          <p:spTgt spid="6"/>
                                        </p:tgtEl>
                                      </p:cBhvr>
                                    </p:animEffect>
                                    <p:anim calcmode="lin" valueType="num">
                                      <p:cBhvr>
                                        <p:cTn id="8" dur="18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 tmFilter="0, 0; 0.125,0.2665; 0.25,0.4; 0.375,0.465; 0.5,0.5;  0.625,0.535; 0.75,0.6; 0.875,0.7335; 1,1">
                                          <p:stCondLst>
                                            <p:cond delay="66"/>
                                          </p:stCondLst>
                                        </p:cTn>
                                        <p:tgtEl>
                                          <p:spTgt spid="6"/>
                                        </p:tgtEl>
                                        <p:attrNameLst>
                                          <p:attrName>ppt_y</p:attrName>
                                        </p:attrNameLst>
                                      </p:cBhvr>
                                      <p:tavLst>
                                        <p:tav tm="0" fmla="#ppt_y-sin(pi*$)/9">
                                          <p:val>
                                            <p:fltVal val="0"/>
                                          </p:val>
                                        </p:tav>
                                        <p:tav tm="100000">
                                          <p:val>
                                            <p:fltVal val="1"/>
                                          </p:val>
                                        </p:tav>
                                      </p:tavLst>
                                    </p:anim>
                                    <p:anim calcmode="lin" valueType="num">
                                      <p:cBhvr>
                                        <p:cTn id="11" dur="33" tmFilter="0, 0; 0.125,0.2665; 0.25,0.4; 0.375,0.465; 0.5,0.5;  0.625,0.535; 0.75,0.6; 0.875,0.7335; 1,1">
                                          <p:stCondLst>
                                            <p:cond delay="132"/>
                                          </p:stCondLst>
                                        </p:cTn>
                                        <p:tgtEl>
                                          <p:spTgt spid="6"/>
                                        </p:tgtEl>
                                        <p:attrNameLst>
                                          <p:attrName>ppt_y</p:attrName>
                                        </p:attrNameLst>
                                      </p:cBhvr>
                                      <p:tavLst>
                                        <p:tav tm="0" fmla="#ppt_y-sin(pi*$)/27">
                                          <p:val>
                                            <p:fltVal val="0"/>
                                          </p:val>
                                        </p:tav>
                                        <p:tav tm="100000">
                                          <p:val>
                                            <p:fltVal val="1"/>
                                          </p:val>
                                        </p:tav>
                                      </p:tavLst>
                                    </p:anim>
                                    <p:anim calcmode="lin" valueType="num">
                                      <p:cBhvr>
                                        <p:cTn id="12" dur="16" tmFilter="0, 0; 0.125,0.2665; 0.25,0.4; 0.375,0.465; 0.5,0.5;  0.625,0.535; 0.75,0.6; 0.875,0.7335; 1,1">
                                          <p:stCondLst>
                                            <p:cond delay="166"/>
                                          </p:stCondLst>
                                        </p:cTn>
                                        <p:tgtEl>
                                          <p:spTgt spid="6"/>
                                        </p:tgtEl>
                                        <p:attrNameLst>
                                          <p:attrName>ppt_y</p:attrName>
                                        </p:attrNameLst>
                                      </p:cBhvr>
                                      <p:tavLst>
                                        <p:tav tm="0" fmla="#ppt_y-sin(pi*$)/81">
                                          <p:val>
                                            <p:fltVal val="0"/>
                                          </p:val>
                                        </p:tav>
                                        <p:tav tm="100000">
                                          <p:val>
                                            <p:fltVal val="1"/>
                                          </p:val>
                                        </p:tav>
                                      </p:tavLst>
                                    </p:anim>
                                    <p:animScale>
                                      <p:cBhvr>
                                        <p:cTn id="13" dur="3">
                                          <p:stCondLst>
                                            <p:cond delay="65"/>
                                          </p:stCondLst>
                                        </p:cTn>
                                        <p:tgtEl>
                                          <p:spTgt spid="6"/>
                                        </p:tgtEl>
                                      </p:cBhvr>
                                      <p:to x="100000" y="60000"/>
                                    </p:animScale>
                                    <p:animScale>
                                      <p:cBhvr>
                                        <p:cTn id="14" dur="16" decel="50000">
                                          <p:stCondLst>
                                            <p:cond delay="68"/>
                                          </p:stCondLst>
                                        </p:cTn>
                                        <p:tgtEl>
                                          <p:spTgt spid="6"/>
                                        </p:tgtEl>
                                      </p:cBhvr>
                                      <p:to x="100000" y="100000"/>
                                    </p:animScale>
                                    <p:animScale>
                                      <p:cBhvr>
                                        <p:cTn id="15" dur="3">
                                          <p:stCondLst>
                                            <p:cond delay="131"/>
                                          </p:stCondLst>
                                        </p:cTn>
                                        <p:tgtEl>
                                          <p:spTgt spid="6"/>
                                        </p:tgtEl>
                                      </p:cBhvr>
                                      <p:to x="100000" y="80000"/>
                                    </p:animScale>
                                    <p:animScale>
                                      <p:cBhvr>
                                        <p:cTn id="16" dur="16" decel="50000">
                                          <p:stCondLst>
                                            <p:cond delay="134"/>
                                          </p:stCondLst>
                                        </p:cTn>
                                        <p:tgtEl>
                                          <p:spTgt spid="6"/>
                                        </p:tgtEl>
                                      </p:cBhvr>
                                      <p:to x="100000" y="100000"/>
                                    </p:animScale>
                                    <p:animScale>
                                      <p:cBhvr>
                                        <p:cTn id="17" dur="3">
                                          <p:stCondLst>
                                            <p:cond delay="164"/>
                                          </p:stCondLst>
                                        </p:cTn>
                                        <p:tgtEl>
                                          <p:spTgt spid="6"/>
                                        </p:tgtEl>
                                      </p:cBhvr>
                                      <p:to x="100000" y="90000"/>
                                    </p:animScale>
                                    <p:animScale>
                                      <p:cBhvr>
                                        <p:cTn id="18" dur="16" decel="50000">
                                          <p:stCondLst>
                                            <p:cond delay="167"/>
                                          </p:stCondLst>
                                        </p:cTn>
                                        <p:tgtEl>
                                          <p:spTgt spid="6"/>
                                        </p:tgtEl>
                                      </p:cBhvr>
                                      <p:to x="100000" y="100000"/>
                                    </p:animScale>
                                    <p:animScale>
                                      <p:cBhvr>
                                        <p:cTn id="19" dur="3">
                                          <p:stCondLst>
                                            <p:cond delay="181"/>
                                          </p:stCondLst>
                                        </p:cTn>
                                        <p:tgtEl>
                                          <p:spTgt spid="6"/>
                                        </p:tgtEl>
                                      </p:cBhvr>
                                      <p:to x="100000" y="95000"/>
                                    </p:animScale>
                                    <p:animScale>
                                      <p:cBhvr>
                                        <p:cTn id="20" dur="16" decel="50000">
                                          <p:stCondLst>
                                            <p:cond delay="18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Objectives</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690688"/>
            <a:ext cx="10515600" cy="4595811"/>
          </a:xfrm>
        </p:spPr>
        <p:txBody>
          <a:bodyPr>
            <a:noAutofit/>
          </a:bodyPr>
          <a:lstStyle/>
          <a:p>
            <a:pPr marR="0" lvl="0" algn="just">
              <a:lnSpc>
                <a:spcPct val="115000"/>
              </a:lnSpc>
              <a:spcBef>
                <a:spcPts val="0"/>
              </a:spcBef>
              <a:spcAft>
                <a:spcPts val="0"/>
              </a:spcAft>
              <a:buFont typeface="Wingdings" panose="05000000000000000000" pitchFamily="2" charset="2"/>
              <a:buChar char="q"/>
            </a:pP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One of the</a:t>
            </a: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 objectives of this </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paper is to </a:t>
            </a: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explain </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some emerging</a:t>
            </a: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 countries sovereign bond interest rate </a:t>
            </a:r>
            <a:r>
              <a:rPr lang="en-US" sz="3200" i="1"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spreads</a:t>
            </a: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 over risk free rates by introducing, in addition to credit ratings, some other explanatory factors. </a:t>
            </a:r>
          </a:p>
          <a:p>
            <a:pPr algn="just">
              <a:lnSpc>
                <a:spcPct val="115000"/>
              </a:lnSpc>
              <a:spcBef>
                <a:spcPts val="0"/>
              </a:spcBef>
              <a:buFont typeface="Wingdings" panose="05000000000000000000" pitchFamily="2" charset="2"/>
              <a:buChar char="q"/>
            </a:pP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Another objective is to make an econometric modeling and inference case for </a:t>
            </a:r>
            <a:r>
              <a:rPr lang="en-US" sz="32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cheaper</a:t>
            </a: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emerging countries sovereign borrowings given the credit rating.</a:t>
            </a:r>
          </a:p>
        </p:txBody>
      </p:sp>
    </p:spTree>
    <p:extLst>
      <p:ext uri="{BB962C8B-B14F-4D97-AF65-F5344CB8AC3E}">
        <p14:creationId xmlns:p14="http://schemas.microsoft.com/office/powerpoint/2010/main" val="317035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wd">
                                    <p:tmPct val="4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114" fill="hold">
                                          <p:stCondLst>
                                            <p:cond delay="0"/>
                                          </p:stCondLst>
                                        </p:cTn>
                                        <p:tgtEl>
                                          <p:spTgt spid="3">
                                            <p:txEl>
                                              <p:pRg st="0" end="0"/>
                                            </p:txEl>
                                          </p:spTgt>
                                        </p:tgtEl>
                                        <p:attrNameLst>
                                          <p:attrName>style.rotation</p:attrName>
                                        </p:attrNameLst>
                                      </p:cBhvr>
                                      <p:to>
                                        <p:strVal val="-45.0"/>
                                      </p:to>
                                    </p:set>
                                    <p:anim calcmode="lin" valueType="num">
                                      <p:cBhvr>
                                        <p:cTn id="8" dur="114" fill="hold">
                                          <p:stCondLst>
                                            <p:cond delay="114"/>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7"/>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wd">
                                    <p:tmPct val="4000"/>
                                  </p:iterate>
                                  <p:childTnLst>
                                    <p:set>
                                      <p:cBhvr>
                                        <p:cTn id="15" dur="1" fill="hold">
                                          <p:stCondLst>
                                            <p:cond delay="0"/>
                                          </p:stCondLst>
                                        </p:cTn>
                                        <p:tgtEl>
                                          <p:spTgt spid="3">
                                            <p:txEl>
                                              <p:pRg st="1" end="1"/>
                                            </p:txEl>
                                          </p:spTgt>
                                        </p:tgtEl>
                                        <p:attrNameLst>
                                          <p:attrName>style.visibility</p:attrName>
                                        </p:attrNameLst>
                                      </p:cBhvr>
                                      <p:to>
                                        <p:strVal val="visible"/>
                                      </p:to>
                                    </p:set>
                                    <p:set>
                                      <p:cBhvr>
                                        <p:cTn id="16" dur="114" fill="hold">
                                          <p:stCondLst>
                                            <p:cond delay="0"/>
                                          </p:stCondLst>
                                        </p:cTn>
                                        <p:tgtEl>
                                          <p:spTgt spid="3">
                                            <p:txEl>
                                              <p:pRg st="1" end="1"/>
                                            </p:txEl>
                                          </p:spTgt>
                                        </p:tgtEl>
                                        <p:attrNameLst>
                                          <p:attrName>style.rotation</p:attrName>
                                        </p:attrNameLst>
                                      </p:cBhvr>
                                      <p:to>
                                        <p:strVal val="-45.0"/>
                                      </p:to>
                                    </p:set>
                                    <p:anim calcmode="lin" valueType="num">
                                      <p:cBhvr>
                                        <p:cTn id="17" dur="114" fill="hold">
                                          <p:stCondLst>
                                            <p:cond delay="114"/>
                                          </p:stCondLst>
                                        </p:cTn>
                                        <p:tgtEl>
                                          <p:spTgt spid="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114" fill="hold">
                                          <p:stCondLst>
                                            <p:cond delay="0"/>
                                          </p:stCondLst>
                                        </p:cTn>
                                        <p:tgtEl>
                                          <p:spTgt spid="3">
                                            <p:txEl>
                                              <p:pRg st="1" end="1"/>
                                            </p:txEl>
                                          </p:spTgt>
                                        </p:tgtEl>
                                        <p:attrNameLst>
                                          <p:attrName>ppt_y</p:attrName>
                                        </p:attrNameLst>
                                      </p:cBhvr>
                                      <p:tavLst>
                                        <p:tav tm="0">
                                          <p:val>
                                            <p:strVal val="#ppt_y-1"/>
                                          </p:val>
                                        </p:tav>
                                        <p:tav tm="100000">
                                          <p:val>
                                            <p:strVal val="#ppt_y-(0.354*#ppt_w-0.172*#ppt_h)"/>
                                          </p:val>
                                        </p:tav>
                                      </p:tavLst>
                                    </p:anim>
                                    <p:anim calcmode="lin" valueType="num">
                                      <p:cBhvr>
                                        <p:cTn id="19" dur="39" decel="50000" autoRev="1" fill="hold">
                                          <p:stCondLst>
                                            <p:cond delay="114"/>
                                          </p:stCondLst>
                                        </p:cTn>
                                        <p:tgtEl>
                                          <p:spTgt spid="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34" fill="hold">
                                          <p:stCondLst>
                                            <p:cond delay="217"/>
                                          </p:stCondLst>
                                        </p:cTn>
                                        <p:tgtEl>
                                          <p:spTgt spid="3">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6"/>
            <a:ext cx="10515600" cy="898410"/>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Conclusions and Caveats </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146048"/>
            <a:ext cx="10515600" cy="5188250"/>
          </a:xfrm>
        </p:spPr>
        <p:txBody>
          <a:bodyPr>
            <a:noAutofit/>
          </a:bodyPr>
          <a:lstStyle/>
          <a:p>
            <a:pPr algn="just">
              <a:lnSpc>
                <a:spcPct val="115000"/>
              </a:lnSpc>
              <a:spcBef>
                <a:spcPts val="0"/>
              </a:spcBef>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By combining credit ratings as well as the information on democracy level, external financing needs and crises, our model explains almost two thirds of the variation of some emerging countries sovereign debt spread over the risk-free rate. </a:t>
            </a:r>
          </a:p>
          <a:p>
            <a:pPr algn="just">
              <a:lnSpc>
                <a:spcPct val="115000"/>
              </a:lnSpc>
              <a:spcBef>
                <a:spcPts val="0"/>
              </a:spcBef>
              <a:buFont typeface="Wingdings" panose="05000000000000000000" pitchFamily="2" charset="2"/>
              <a:buChar char="q"/>
            </a:pPr>
            <a:r>
              <a:rPr lang="en-US"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We provide statistically significant evidence that the spread effects of the credit ratings, global crises, democracy index and external financing needs have the expected sign and are economically important. </a:t>
            </a:r>
          </a:p>
          <a:p>
            <a:pPr algn="just">
              <a:lnSpc>
                <a:spcPct val="115000"/>
              </a:lnSpc>
              <a:spcBef>
                <a:spcPts val="0"/>
              </a:spcBef>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Conditioned upon data availability, our model treats ratings as ordinal numbers.</a:t>
            </a:r>
            <a:r>
              <a:rPr lang="en-US"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06284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798657"/>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Conclusions and Caveats </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413164"/>
            <a:ext cx="10515600" cy="4763799"/>
          </a:xfrm>
        </p:spPr>
        <p:txBody>
          <a:bodyPr>
            <a:noAutofit/>
          </a:bodyPr>
          <a:lstStyle/>
          <a:p>
            <a:pPr algn="just">
              <a:lnSpc>
                <a:spcPct val="115000"/>
              </a:lnSpc>
              <a:spcBef>
                <a:spcPts val="0"/>
              </a:spcBef>
              <a:buFont typeface="Wingdings" panose="05000000000000000000" pitchFamily="2" charset="2"/>
              <a:buChar char="q"/>
            </a:pPr>
            <a:r>
              <a:rPr lang="en-US" sz="30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Our simulations show that a strategy aiming to increasing the democracy level is always rewarding in terms of sovereign borrowing costs, but it is especially so if employed during a global crisis period.</a:t>
            </a:r>
          </a:p>
          <a:p>
            <a:pPr lvl="1" algn="just">
              <a:lnSpc>
                <a:spcPct val="115000"/>
              </a:lnSpc>
              <a:spcBef>
                <a:spcPts val="0"/>
              </a:spcBef>
              <a:buFont typeface="Wingdings" panose="05000000000000000000" pitchFamily="2" charset="2"/>
              <a:buChar char="q"/>
            </a:pPr>
            <a:r>
              <a:rPr lang="en-US" sz="28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An increase by 5% of the DI during a crisis period would reduce by $23 M the annual payments on a $10B new debt.</a:t>
            </a:r>
          </a:p>
          <a:p>
            <a:pPr lvl="1" algn="just">
              <a:lnSpc>
                <a:spcPct val="115000"/>
              </a:lnSpc>
              <a:spcBef>
                <a:spcPts val="0"/>
              </a:spcBef>
              <a:buFont typeface="Wingdings" panose="05000000000000000000" pitchFamily="2" charset="2"/>
              <a:buChar char="q"/>
            </a:pPr>
            <a:r>
              <a:rPr lang="en-US" sz="28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During tranquil times, the same strategy would reduce the annual payments by $12.4 M. </a:t>
            </a:r>
          </a:p>
        </p:txBody>
      </p:sp>
    </p:spTree>
    <p:extLst>
      <p:ext uri="{BB962C8B-B14F-4D97-AF65-F5344CB8AC3E}">
        <p14:creationId xmlns:p14="http://schemas.microsoft.com/office/powerpoint/2010/main" val="255778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Conclusions</a:t>
            </a:r>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and Caveats </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479665"/>
            <a:ext cx="10515600" cy="4697298"/>
          </a:xfrm>
        </p:spPr>
        <p:txBody>
          <a:bodyPr>
            <a:normAutofit/>
          </a:bodyPr>
          <a:lstStyle/>
          <a:p>
            <a:pPr algn="just">
              <a:lnSpc>
                <a:spcPct val="115000"/>
              </a:lnSpc>
              <a:spcBef>
                <a:spcPts val="0"/>
              </a:spcBef>
              <a:buFont typeface="Wingdings" panose="05000000000000000000" pitchFamily="2" charset="2"/>
              <a:buChar char="q"/>
            </a:pPr>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t>
            </a:r>
            <a:r>
              <a:rPr lang="en-US" sz="3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 debt management strategy aiming, among others, at reducing the annual external financing needs.</a:t>
            </a:r>
          </a:p>
          <a:p>
            <a:pPr lvl="1" algn="just">
              <a:lnSpc>
                <a:spcPct val="115000"/>
              </a:lnSpc>
              <a:spcBef>
                <a:spcPts val="0"/>
              </a:spcBef>
              <a:buFont typeface="Wingdings" panose="05000000000000000000" pitchFamily="2" charset="2"/>
              <a:buChar char="q"/>
            </a:pPr>
            <a:r>
              <a:rPr lang="en-US" sz="3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t>
            </a:r>
            <a:r>
              <a:rPr lang="en-US" sz="30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 decrease by 5% of the External Financing Needs during a global crisis would reduce by $17.7 Million the annual payments on a $10Billion debt.</a:t>
            </a:r>
          </a:p>
          <a:p>
            <a:pPr lvl="1" algn="just">
              <a:lnSpc>
                <a:spcPct val="115000"/>
              </a:lnSpc>
              <a:spcBef>
                <a:spcPts val="0"/>
              </a:spcBef>
              <a:buFont typeface="Wingdings" panose="05000000000000000000" pitchFamily="2" charset="2"/>
              <a:buChar char="q"/>
            </a:pPr>
            <a:r>
              <a:rPr lang="en-US" sz="30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During tranquil periods, the annual payment reduction would be $9.6 Million.</a:t>
            </a:r>
          </a:p>
          <a:p>
            <a:pPr lvl="1" algn="just">
              <a:lnSpc>
                <a:spcPct val="115000"/>
              </a:lnSpc>
              <a:spcBef>
                <a:spcPts val="0"/>
              </a:spcBef>
              <a:buFont typeface="Wingdings" panose="05000000000000000000" pitchFamily="2" charset="2"/>
              <a:buChar char="q"/>
            </a:pPr>
            <a:r>
              <a:rPr lang="en-US" sz="30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However, the above results are only marginally significant.</a:t>
            </a:r>
          </a:p>
          <a:p>
            <a:pPr lvl="1" algn="just">
              <a:lnSpc>
                <a:spcPct val="115000"/>
              </a:lnSpc>
              <a:spcBef>
                <a:spcPts val="0"/>
              </a:spcBef>
              <a:buFont typeface="Wingdings" panose="05000000000000000000" pitchFamily="2" charset="2"/>
              <a:buChar char="q"/>
            </a:pPr>
            <a:endParaRPr lang="en-US"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84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iterate type="wd">
                                    <p:tmPct val="5000"/>
                                  </p:iterate>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25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1134491"/>
          </a:xfrm>
        </p:spPr>
        <p:txBody>
          <a:bodyPr/>
          <a:lstStyle/>
          <a:p>
            <a:r>
              <a:rPr lang="en-US"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Conclusions</a:t>
            </a:r>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and Caveats </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479665"/>
            <a:ext cx="10515600" cy="4697298"/>
          </a:xfrm>
        </p:spPr>
        <p:txBody>
          <a:bodyPr>
            <a:normAutofit/>
          </a:bodyPr>
          <a:lstStyle/>
          <a:p>
            <a:pPr algn="just">
              <a:lnSpc>
                <a:spcPct val="115000"/>
              </a:lnSpc>
              <a:spcBef>
                <a:spcPts val="0"/>
              </a:spcBef>
              <a:buFont typeface="Wingdings" panose="05000000000000000000" pitchFamily="2" charset="2"/>
              <a:buChar char="q"/>
            </a:pPr>
            <a:r>
              <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a:t>
            </a:r>
            <a:r>
              <a:rPr lang="en-US" sz="30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An important caveat of our paper is the limited number of emerging countries in the sample. </a:t>
            </a:r>
          </a:p>
          <a:p>
            <a:pPr algn="just">
              <a:lnSpc>
                <a:spcPct val="115000"/>
              </a:lnSpc>
              <a:spcBef>
                <a:spcPts val="0"/>
              </a:spcBef>
              <a:buFont typeface="Wingdings" panose="05000000000000000000" pitchFamily="2" charset="2"/>
              <a:buChar char="q"/>
            </a:pPr>
            <a:r>
              <a:rPr lang="en-US" sz="3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inclusion of all emerging countries for which the data exist would produce more robust results as well as treat </a:t>
            </a:r>
            <a:r>
              <a:rPr lang="en-US" sz="3000" b="1"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all</a:t>
            </a:r>
            <a:r>
              <a:rPr lang="en-US" sz="30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ratings as ordinal numbers.</a:t>
            </a:r>
          </a:p>
          <a:p>
            <a:pPr algn="just">
              <a:lnSpc>
                <a:spcPct val="115000"/>
              </a:lnSpc>
              <a:spcBef>
                <a:spcPts val="0"/>
              </a:spcBef>
              <a:buFont typeface="Wingdings" panose="05000000000000000000" pitchFamily="2" charset="2"/>
              <a:buChar char="q"/>
            </a:pPr>
            <a:r>
              <a:rPr lang="en-US" sz="30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This is one of the objectives of our future research.</a:t>
            </a:r>
            <a:endParaRPr lang="en-US" dirty="0">
              <a:solidFill>
                <a:srgbClr val="FF66FF"/>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84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xmlns="" id="{1EE3755C-3F46-4B10-B0E6-2538395C3EBF}"/>
                  </a:ext>
                </a:extLst>
              </p14:cNvPr>
              <p14:cNvContentPartPr/>
              <p14:nvPr/>
            </p14:nvContentPartPr>
            <p14:xfrm>
              <a:off x="4000340" y="4622240"/>
              <a:ext cx="360" cy="360"/>
            </p14:xfrm>
          </p:contentPart>
        </mc:Choice>
        <mc:Fallback xmlns="">
          <p:pic>
            <p:nvPicPr>
              <p:cNvPr id="15" name="Ink 14">
                <a:extLst>
                  <a:ext uri="{FF2B5EF4-FFF2-40B4-BE49-F238E27FC236}">
                    <a16:creationId xmlns:a16="http://schemas.microsoft.com/office/drawing/2014/main" xmlns="" xmlns:p14="http://schemas.microsoft.com/office/powerpoint/2010/main" id="{1EE3755C-3F46-4B10-B0E6-2538395C3EBF}"/>
                  </a:ext>
                </a:extLst>
              </p:cNvPr>
              <p:cNvPicPr/>
              <p:nvPr/>
            </p:nvPicPr>
            <p:blipFill>
              <a:blip r:embed="rId4"/>
              <a:stretch>
                <a:fillRect/>
              </a:stretch>
            </p:blipFill>
            <p:spPr>
              <a:xfrm>
                <a:off x="3991340" y="46132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xmlns="" id="{99D53ADF-AD8D-4634-8CEB-86CC8E931A1A}"/>
                  </a:ext>
                </a:extLst>
              </p14:cNvPr>
              <p14:cNvContentPartPr/>
              <p14:nvPr/>
            </p14:nvContentPartPr>
            <p14:xfrm>
              <a:off x="4775060" y="4571840"/>
              <a:ext cx="360" cy="360"/>
            </p14:xfrm>
          </p:contentPart>
        </mc:Choice>
        <mc:Fallback xmlns="">
          <p:pic>
            <p:nvPicPr>
              <p:cNvPr id="17" name="Ink 16">
                <a:extLst>
                  <a:ext uri="{FF2B5EF4-FFF2-40B4-BE49-F238E27FC236}">
                    <a16:creationId xmlns:a16="http://schemas.microsoft.com/office/drawing/2014/main" xmlns="" xmlns:p14="http://schemas.microsoft.com/office/powerpoint/2010/main" id="{99D53ADF-AD8D-4634-8CEB-86CC8E931A1A}"/>
                  </a:ext>
                </a:extLst>
              </p:cNvPr>
              <p:cNvPicPr/>
              <p:nvPr/>
            </p:nvPicPr>
            <p:blipFill>
              <a:blip r:embed="rId4"/>
              <a:stretch>
                <a:fillRect/>
              </a:stretch>
            </p:blipFill>
            <p:spPr>
              <a:xfrm>
                <a:off x="4766060" y="45628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xmlns="" id="{3221C1A3-A29B-4437-8379-CC40215AC7C1}"/>
                  </a:ext>
                </a:extLst>
              </p14:cNvPr>
              <p14:cNvContentPartPr/>
              <p14:nvPr/>
            </p14:nvContentPartPr>
            <p14:xfrm>
              <a:off x="3428660" y="4571840"/>
              <a:ext cx="360" cy="360"/>
            </p14:xfrm>
          </p:contentPart>
        </mc:Choice>
        <mc:Fallback xmlns="">
          <p:pic>
            <p:nvPicPr>
              <p:cNvPr id="19" name="Ink 18">
                <a:extLst>
                  <a:ext uri="{FF2B5EF4-FFF2-40B4-BE49-F238E27FC236}">
                    <a16:creationId xmlns:a16="http://schemas.microsoft.com/office/drawing/2014/main" xmlns="" xmlns:p14="http://schemas.microsoft.com/office/powerpoint/2010/main" id="{3221C1A3-A29B-4437-8379-CC40215AC7C1}"/>
                  </a:ext>
                </a:extLst>
              </p:cNvPr>
              <p:cNvPicPr/>
              <p:nvPr/>
            </p:nvPicPr>
            <p:blipFill>
              <a:blip r:embed="rId4"/>
              <a:stretch>
                <a:fillRect/>
              </a:stretch>
            </p:blipFill>
            <p:spPr>
              <a:xfrm>
                <a:off x="3419660" y="4562840"/>
                <a:ext cx="18000" cy="18000"/>
              </a:xfrm>
              <a:prstGeom prst="rect">
                <a:avLst/>
              </a:prstGeom>
            </p:spPr>
          </p:pic>
        </mc:Fallback>
      </mc:AlternateContent>
      <p:pic>
        <p:nvPicPr>
          <p:cNvPr id="4" name="Picture 3" descr="A close up of a piece of paper&#10;&#10;Description automatically generated">
            <a:extLst>
              <a:ext uri="{FF2B5EF4-FFF2-40B4-BE49-F238E27FC236}">
                <a16:creationId xmlns:a16="http://schemas.microsoft.com/office/drawing/2014/main" xmlns="" id="{AF7A9D5C-1A0B-4AA9-B2C2-0B248F0E7A76}"/>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xmlns="" r:id="rId8"/>
              </a:ext>
            </a:extLst>
          </a:blip>
          <a:stretch>
            <a:fillRect/>
          </a:stretch>
        </p:blipFill>
        <p:spPr>
          <a:xfrm>
            <a:off x="3048000" y="1009650"/>
            <a:ext cx="6096000" cy="4305300"/>
          </a:xfrm>
          <a:prstGeom prst="rect">
            <a:avLst/>
          </a:prstGeom>
        </p:spPr>
      </p:pic>
      <p:sp>
        <p:nvSpPr>
          <p:cNvPr id="8" name="TextBox 7">
            <a:extLst>
              <a:ext uri="{FF2B5EF4-FFF2-40B4-BE49-F238E27FC236}">
                <a16:creationId xmlns:a16="http://schemas.microsoft.com/office/drawing/2014/main" xmlns="" id="{16D9C1C0-6450-4A2C-98C8-A8A755079398}"/>
              </a:ext>
            </a:extLst>
          </p:cNvPr>
          <p:cNvSpPr txBox="1"/>
          <p:nvPr/>
        </p:nvSpPr>
        <p:spPr>
          <a:xfrm>
            <a:off x="1358900" y="5330971"/>
            <a:ext cx="6096000" cy="710707"/>
          </a:xfrm>
          <a:prstGeom prst="rect">
            <a:avLst/>
          </a:prstGeom>
          <a:noFill/>
        </p:spPr>
        <p:txBody>
          <a:bodyPr wrap="square">
            <a:spAutoFit/>
          </a:bodyPr>
          <a:lstStyle/>
          <a:p>
            <a:pPr marL="0" marR="0" lvl="0" indent="0" algn="just">
              <a:lnSpc>
                <a:spcPct val="115000"/>
              </a:lnSpc>
              <a:spcBef>
                <a:spcPts val="0"/>
              </a:spcBef>
              <a:spcAft>
                <a:spcPts val="0"/>
              </a:spcAft>
              <a:buNone/>
            </a:pPr>
            <a:r>
              <a:rPr lang="en-US" b="1"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Corresponding author: Arjan Kadareja</a:t>
            </a:r>
          </a:p>
          <a:p>
            <a:pPr marL="0" marR="0" lvl="0" indent="0" algn="just">
              <a:lnSpc>
                <a:spcPct val="115000"/>
              </a:lnSpc>
              <a:spcBef>
                <a:spcPts val="0"/>
              </a:spcBef>
              <a:spcAft>
                <a:spcPts val="0"/>
              </a:spcAft>
              <a:buNone/>
            </a:pPr>
            <a:r>
              <a:rPr lang="en-US" b="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Email: Kadareja@yahoo.com</a:t>
            </a:r>
            <a:endParaRPr lang="en-US" b="1"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207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 fill="hold"/>
                                        <p:tgtEl>
                                          <p:spTgt spid="8"/>
                                        </p:tgtEl>
                                        <p:attrNameLst>
                                          <p:attrName>ppt_x</p:attrName>
                                        </p:attrNameLst>
                                      </p:cBhvr>
                                      <p:tavLst>
                                        <p:tav tm="0">
                                          <p:val>
                                            <p:strVal val="#ppt_x"/>
                                          </p:val>
                                        </p:tav>
                                        <p:tav tm="100000">
                                          <p:val>
                                            <p:strVal val="#ppt_x"/>
                                          </p:val>
                                        </p:tav>
                                      </p:tavLst>
                                    </p:anim>
                                    <p:anim calcmode="lin" valueType="num">
                                      <p:cBhvr additive="base">
                                        <p:cTn id="8" dur="150" fill="hold"/>
                                        <p:tgtEl>
                                          <p:spTgt spid="8"/>
                                        </p:tgtEl>
                                        <p:attrNameLst>
                                          <p:attrName>ppt_y</p:attrName>
                                        </p:attrNameLst>
                                      </p:cBhvr>
                                      <p:tavLst>
                                        <p:tav tm="0">
                                          <p:val>
                                            <p:strVal val="1+#ppt_h/2"/>
                                          </p:val>
                                        </p:tav>
                                        <p:tav tm="100000">
                                          <p:val>
                                            <p:strVal val="#ppt_y"/>
                                          </p:val>
                                        </p:tav>
                                      </p:tavLst>
                                    </p:anim>
                                  </p:childTnLst>
                                </p:cTn>
                              </p:par>
                              <p:par>
                                <p:cTn id="9" presetID="35"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50"/>
                                        <p:tgtEl>
                                          <p:spTgt spid="4"/>
                                        </p:tgtEl>
                                      </p:cBhvr>
                                    </p:animEffect>
                                    <p:anim calcmode="lin" valueType="num">
                                      <p:cBhvr>
                                        <p:cTn id="12" dur="150" fill="hold"/>
                                        <p:tgtEl>
                                          <p:spTgt spid="4"/>
                                        </p:tgtEl>
                                        <p:attrNameLst>
                                          <p:attrName>style.rotation</p:attrName>
                                        </p:attrNameLst>
                                      </p:cBhvr>
                                      <p:tavLst>
                                        <p:tav tm="0">
                                          <p:val>
                                            <p:fltVal val="720"/>
                                          </p:val>
                                        </p:tav>
                                        <p:tav tm="100000">
                                          <p:val>
                                            <p:fltVal val="0"/>
                                          </p:val>
                                        </p:tav>
                                      </p:tavLst>
                                    </p:anim>
                                    <p:anim calcmode="lin" valueType="num">
                                      <p:cBhvr>
                                        <p:cTn id="13" dur="150" fill="hold"/>
                                        <p:tgtEl>
                                          <p:spTgt spid="4"/>
                                        </p:tgtEl>
                                        <p:attrNameLst>
                                          <p:attrName>ppt_h</p:attrName>
                                        </p:attrNameLst>
                                      </p:cBhvr>
                                      <p:tavLst>
                                        <p:tav tm="0">
                                          <p:val>
                                            <p:fltVal val="0"/>
                                          </p:val>
                                        </p:tav>
                                        <p:tav tm="100000">
                                          <p:val>
                                            <p:strVal val="#ppt_h"/>
                                          </p:val>
                                        </p:tav>
                                      </p:tavLst>
                                    </p:anim>
                                    <p:anim calcmode="lin" valueType="num">
                                      <p:cBhvr>
                                        <p:cTn id="14" dur="15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Presentation Structure</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p:txBody>
          <a:bodyPr>
            <a:normAutofit/>
          </a:bodyPr>
          <a:lstStyle/>
          <a:p>
            <a:pPr marR="0" lvl="0" algn="just">
              <a:lnSpc>
                <a:spcPct val="115000"/>
              </a:lnSpc>
              <a:spcBef>
                <a:spcPts val="0"/>
              </a:spcBef>
              <a:spcAft>
                <a:spcPts val="0"/>
              </a:spcAft>
              <a:buFont typeface="Wingdings" panose="05000000000000000000" pitchFamily="2" charset="2"/>
              <a:buChar char="q"/>
            </a:pPr>
            <a:r>
              <a:rPr lang="en-US" sz="36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Stylized facts and </a:t>
            </a:r>
            <a:r>
              <a:rPr lang="en-US" sz="36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Hypothesis</a:t>
            </a:r>
          </a:p>
          <a:p>
            <a:pPr marR="0" lvl="0" algn="just">
              <a:lnSpc>
                <a:spcPct val="115000"/>
              </a:lnSpc>
              <a:spcBef>
                <a:spcPts val="0"/>
              </a:spcBef>
              <a:spcAft>
                <a:spcPts val="0"/>
              </a:spcAft>
              <a:buFont typeface="Wingdings" panose="05000000000000000000" pitchFamily="2" charset="2"/>
              <a:buChar char="q"/>
            </a:pPr>
            <a:r>
              <a:rPr lang="en-US" sz="36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Literature</a:t>
            </a:r>
          </a:p>
          <a:p>
            <a:pPr marR="0" lvl="0" algn="just">
              <a:lnSpc>
                <a:spcPct val="115000"/>
              </a:lnSpc>
              <a:spcBef>
                <a:spcPts val="0"/>
              </a:spcBef>
              <a:spcAft>
                <a:spcPts val="0"/>
              </a:spcAft>
              <a:buFont typeface="Wingdings" panose="05000000000000000000" pitchFamily="2" charset="2"/>
              <a:buChar char="q"/>
            </a:pPr>
            <a:r>
              <a:rPr lang="en-US" sz="36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The model</a:t>
            </a:r>
          </a:p>
          <a:p>
            <a:pPr marR="0" lvl="0" algn="just">
              <a:lnSpc>
                <a:spcPct val="115000"/>
              </a:lnSpc>
              <a:spcBef>
                <a:spcPts val="0"/>
              </a:spcBef>
              <a:spcAft>
                <a:spcPts val="0"/>
              </a:spcAft>
              <a:buFont typeface="Wingdings" panose="05000000000000000000" pitchFamily="2" charset="2"/>
              <a:buChar char="q"/>
            </a:pPr>
            <a:r>
              <a:rPr lang="en-US" sz="36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data</a:t>
            </a:r>
            <a:endParaRPr lang="en-US" sz="36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15000"/>
              </a:lnSpc>
              <a:spcBef>
                <a:spcPts val="0"/>
              </a:spcBef>
              <a:spcAft>
                <a:spcPts val="0"/>
              </a:spcAft>
              <a:buFont typeface="Wingdings" panose="05000000000000000000" pitchFamily="2" charset="2"/>
              <a:buChar char="q"/>
            </a:pPr>
            <a:r>
              <a:rPr lang="en-US" sz="36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Results </a:t>
            </a:r>
          </a:p>
          <a:p>
            <a:pPr marR="0" lvl="0" algn="just">
              <a:lnSpc>
                <a:spcPct val="115000"/>
              </a:lnSpc>
              <a:spcBef>
                <a:spcPts val="0"/>
              </a:spcBef>
              <a:spcAft>
                <a:spcPts val="0"/>
              </a:spcAft>
              <a:buFont typeface="Wingdings" panose="05000000000000000000" pitchFamily="2" charset="2"/>
              <a:buChar char="q"/>
            </a:pPr>
            <a:r>
              <a:rPr lang="en-US" sz="36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Conclusions and Caveats</a:t>
            </a:r>
            <a:endParaRPr lang="en-US"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2134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iterate type="wd">
                                    <p:tmPct val="7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iterate type="wd">
                                    <p:tmPct val="7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iterate type="wd">
                                    <p:tmPct val="7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iterate type="wd">
                                    <p:tmPct val="7000"/>
                                  </p:iterate>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25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iterate type="wd">
                                    <p:tmPct val="7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5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iterate type="wd">
                                    <p:tmPct val="7000"/>
                                  </p:iterate>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25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1114541"/>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Stylized Facts and Hypothesis</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479666"/>
            <a:ext cx="10515600" cy="4738254"/>
          </a:xfrm>
        </p:spPr>
        <p:txBody>
          <a:bodyPr>
            <a:normAutofit fontScale="92500" lnSpcReduction="20000"/>
          </a:bodyPr>
          <a:lstStyle/>
          <a:p>
            <a:pPr algn="just">
              <a:lnSpc>
                <a:spcPct val="115000"/>
              </a:lnSpc>
              <a:spcBef>
                <a:spcPts val="0"/>
              </a:spcBef>
              <a:buFont typeface="Wingdings" panose="05000000000000000000" pitchFamily="2" charset="2"/>
              <a:buChar char="q"/>
            </a:pPr>
            <a:r>
              <a:rPr lang="en-US" sz="35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Stylized facts about Comovements of market spread and credit ratings</a:t>
            </a:r>
          </a:p>
          <a:p>
            <a:pPr lvl="1" algn="just">
              <a:lnSpc>
                <a:spcPct val="115000"/>
              </a:lnSpc>
              <a:spcBef>
                <a:spcPts val="0"/>
              </a:spcBef>
              <a:buFont typeface="Wingdings" panose="05000000000000000000" pitchFamily="2" charset="2"/>
              <a:buChar char="q"/>
            </a:pPr>
            <a:r>
              <a:rPr lang="en-US" sz="35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The case of Croatia and Hungary: after 2013 and during the Covid-19 crisis</a:t>
            </a:r>
            <a:r>
              <a:rPr lang="en-US" sz="35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a:t>
            </a:r>
          </a:p>
          <a:p>
            <a:pPr lvl="1" algn="just">
              <a:lnSpc>
                <a:spcPct val="115000"/>
              </a:lnSpc>
              <a:spcBef>
                <a:spcPts val="0"/>
              </a:spcBef>
              <a:buFont typeface="Wingdings" panose="05000000000000000000" pitchFamily="2" charset="2"/>
              <a:buChar char="q"/>
            </a:pPr>
            <a:r>
              <a:rPr lang="en-US" sz="35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The case of T</a:t>
            </a:r>
            <a:r>
              <a:rPr lang="en-US" sz="3500" dirty="0">
                <a:solidFill>
                  <a:srgbClr val="7030A0"/>
                </a:solidFill>
                <a:latin typeface="Calibri" panose="020F0502020204030204" pitchFamily="34" charset="0"/>
                <a:ea typeface="Times New Roman" panose="02020603050405020304" pitchFamily="18" charset="0"/>
                <a:cs typeface="Calibri" panose="020F0502020204030204" pitchFamily="34" charset="0"/>
              </a:rPr>
              <a:t>ü</a:t>
            </a:r>
            <a:r>
              <a:rPr lang="en-US" sz="35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rkiye: during the global crisis 2008-2009 and Covid-19 pandemic </a:t>
            </a:r>
          </a:p>
          <a:p>
            <a:pPr lvl="1" algn="just">
              <a:lnSpc>
                <a:spcPct val="115000"/>
              </a:lnSpc>
              <a:spcBef>
                <a:spcPts val="0"/>
              </a:spcBef>
              <a:buFont typeface="Wingdings" panose="05000000000000000000" pitchFamily="2" charset="2"/>
              <a:buChar char="q"/>
            </a:pPr>
            <a:r>
              <a:rPr lang="en-US" sz="35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The case of Bulgaria: during 2005 – 2013 period </a:t>
            </a:r>
            <a:endParaRPr lang="en-US" sz="35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0"/>
              </a:spcBef>
              <a:buFont typeface="Wingdings" panose="05000000000000000000" pitchFamily="2" charset="2"/>
              <a:buChar char="q"/>
            </a:pPr>
            <a:r>
              <a:rPr lang="en-US" sz="35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Tentative conclusion</a:t>
            </a:r>
            <a:r>
              <a:rPr lang="en-US" sz="35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 Credit ratings do not always move </a:t>
            </a:r>
            <a:r>
              <a:rPr lang="en-US" sz="3500" i="1"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in tandem </a:t>
            </a:r>
            <a:r>
              <a:rPr lang="en-US" sz="35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with the market price of the credit risk. This seems to be true even during the crisis periods.</a:t>
            </a:r>
          </a:p>
          <a:p>
            <a:pPr marL="0" marR="0" lvl="0" indent="0" algn="just">
              <a:lnSpc>
                <a:spcPct val="115000"/>
              </a:lnSpc>
              <a:spcBef>
                <a:spcPts val="0"/>
              </a:spcBef>
              <a:spcAft>
                <a:spcPts val="0"/>
              </a:spcAft>
              <a:buNone/>
            </a:pPr>
            <a:endParaRPr lang="en-US" sz="28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mc:Choice xmlns:pslz="http://schemas.microsoft.com/office/powerpoint/2016/slidezoom" xmlns="" Requires="pslz">
          <p:graphicFrame>
            <p:nvGraphicFramePr>
              <p:cNvPr id="21" name="Slide Zoom 20">
                <a:extLst>
                  <a:ext uri="{FF2B5EF4-FFF2-40B4-BE49-F238E27FC236}">
                    <a16:creationId xmlns:a16="http://schemas.microsoft.com/office/drawing/2014/main" id="{8874B393-900D-46E8-83C6-ED70AA868088}"/>
                  </a:ext>
                </a:extLst>
              </p:cNvPr>
              <p:cNvGraphicFramePr>
                <a:graphicFrameLocks noChangeAspect="1"/>
              </p:cNvGraphicFramePr>
              <p:nvPr>
                <p:extLst>
                  <p:ext uri="{D42A27DB-BD31-4B8C-83A1-F6EECF244321}">
                    <p14:modId xmlns:p14="http://schemas.microsoft.com/office/powerpoint/2010/main" val="2523047319"/>
                  </p:ext>
                </p:extLst>
              </p:nvPr>
            </p:nvGraphicFramePr>
            <p:xfrm>
              <a:off x="10513291" y="5873828"/>
              <a:ext cx="1003300" cy="344092"/>
            </p:xfrm>
            <a:graphic>
              <a:graphicData uri="http://schemas.microsoft.com/office/powerpoint/2016/slidezoom">
                <pslz:sldZm>
                  <pslz:sldZmObj sldId="277" cId="686213370">
                    <pslz:zmPr id="{2E150583-613A-4FF2-B3B1-E8CCED0F419F}" returnToParent="0" transitionDur="1000">
                      <p166:blipFill xmlns:p166="http://schemas.microsoft.com/office/powerpoint/2016/6/main">
                        <a:blip r:embed="rId2"/>
                        <a:stretch>
                          <a:fillRect/>
                        </a:stretch>
                      </p166:blipFill>
                      <p166:spPr xmlns:p166="http://schemas.microsoft.com/office/powerpoint/2016/6/main">
                        <a:xfrm>
                          <a:off x="0" y="0"/>
                          <a:ext cx="1003300" cy="344092"/>
                        </a:xfrm>
                        <a:prstGeom prst="rect">
                          <a:avLst/>
                        </a:prstGeom>
                        <a:ln w="3175">
                          <a:solidFill>
                            <a:prstClr val="ltGray"/>
                          </a:solidFill>
                        </a:ln>
                      </p166:spPr>
                    </pslz:zmPr>
                  </pslz:sldZmObj>
                </pslz:sldZm>
              </a:graphicData>
            </a:graphic>
          </p:graphicFrame>
        </mc:Choice>
        <mc:Fallback>
          <p:pic>
            <p:nvPicPr>
              <p:cNvPr id="21" name="Slide Zoom 20">
                <a:hlinkClick r:id="rId3" action="ppaction://hlinksldjump"/>
                <a:extLst>
                  <a:ext uri="{FF2B5EF4-FFF2-40B4-BE49-F238E27FC236}">
                    <a16:creationId xmlns:pslz="http://schemas.microsoft.com/office/powerpoint/2016/slidezoom" xmlns="" xmlns:a16="http://schemas.microsoft.com/office/drawing/2014/main" id="{8874B393-900D-46E8-83C6-ED70AA868088}"/>
                  </a:ext>
                </a:extLst>
              </p:cNvPr>
              <p:cNvPicPr>
                <a:picLocks noGrp="1" noRot="1" noChangeAspect="1" noMove="1" noResize="1" noEditPoints="1" noAdjustHandles="1" noChangeArrowheads="1" noChangeShapeType="1"/>
              </p:cNvPicPr>
              <p:nvPr/>
            </p:nvPicPr>
            <p:blipFill>
              <a:blip r:embed="rId4"/>
              <a:stretch>
                <a:fillRect/>
              </a:stretch>
            </p:blipFill>
            <p:spPr>
              <a:xfrm>
                <a:off x="10513291" y="5873828"/>
                <a:ext cx="1003300" cy="344092"/>
              </a:xfrm>
              <a:prstGeom prst="rect">
                <a:avLst/>
              </a:prstGeom>
              <a:ln w="3175">
                <a:solidFill>
                  <a:prstClr val="ltGray"/>
                </a:solidFill>
              </a:ln>
            </p:spPr>
          </p:pic>
        </mc:Fallback>
      </mc:AlternateContent>
      <mc:AlternateContent xmlns:mc="http://schemas.openxmlformats.org/markup-compatibility/2006">
        <mc:Choice xmlns:pslz="http://schemas.microsoft.com/office/powerpoint/2016/slidezoom" xmlns="" Requires="pslz">
          <p:graphicFrame>
            <p:nvGraphicFramePr>
              <p:cNvPr id="23" name="Slide Zoom 22">
                <a:extLst>
                  <a:ext uri="{FF2B5EF4-FFF2-40B4-BE49-F238E27FC236}">
                    <a16:creationId xmlns:a16="http://schemas.microsoft.com/office/drawing/2014/main" id="{AEE812CE-3ADB-4594-A0A5-CDFCE32FBBDE}"/>
                  </a:ext>
                </a:extLst>
              </p:cNvPr>
              <p:cNvGraphicFramePr>
                <a:graphicFrameLocks noChangeAspect="1"/>
              </p:cNvGraphicFramePr>
              <p:nvPr>
                <p:extLst>
                  <p:ext uri="{D42A27DB-BD31-4B8C-83A1-F6EECF244321}">
                    <p14:modId xmlns:p14="http://schemas.microsoft.com/office/powerpoint/2010/main" val="2964268547"/>
                  </p:ext>
                </p:extLst>
              </p:nvPr>
            </p:nvGraphicFramePr>
            <p:xfrm>
              <a:off x="4908666" y="2904191"/>
              <a:ext cx="1435100" cy="435372"/>
            </p:xfrm>
            <a:graphic>
              <a:graphicData uri="http://schemas.microsoft.com/office/powerpoint/2016/slidezoom">
                <pslz:sldZm>
                  <pslz:sldZmObj sldId="268" cId="46141215">
                    <pslz:zmPr id="{6A1A7626-A2B6-4524-808D-3E8B62260325}" returnToParent="0" transitionDur="1000">
                      <p166:blipFill xmlns:p166="http://schemas.microsoft.com/office/powerpoint/2016/6/main">
                        <a:blip r:embed="rId5"/>
                        <a:stretch>
                          <a:fillRect/>
                        </a:stretch>
                      </p166:blipFill>
                      <p166:spPr xmlns:p166="http://schemas.microsoft.com/office/powerpoint/2016/6/main">
                        <a:xfrm>
                          <a:off x="0" y="0"/>
                          <a:ext cx="1435100" cy="435372"/>
                        </a:xfrm>
                        <a:prstGeom prst="rect">
                          <a:avLst/>
                        </a:prstGeom>
                        <a:ln w="3175">
                          <a:solidFill>
                            <a:prstClr val="ltGray"/>
                          </a:solidFill>
                        </a:ln>
                      </p166:spPr>
                    </pslz:zmPr>
                  </pslz:sldZmObj>
                </pslz:sldZm>
              </a:graphicData>
            </a:graphic>
          </p:graphicFrame>
        </mc:Choice>
        <mc:Fallback>
          <p:pic>
            <p:nvPicPr>
              <p:cNvPr id="23" name="Slide Zoom 22">
                <a:hlinkClick r:id="rId6" action="ppaction://hlinksldjump"/>
                <a:extLst>
                  <a:ext uri="{FF2B5EF4-FFF2-40B4-BE49-F238E27FC236}">
                    <a16:creationId xmlns:pslz="http://schemas.microsoft.com/office/powerpoint/2016/slidezoom" xmlns="" xmlns:a16="http://schemas.microsoft.com/office/drawing/2014/main" id="{AEE812CE-3ADB-4594-A0A5-CDFCE32FBBDE}"/>
                  </a:ext>
                </a:extLst>
              </p:cNvPr>
              <p:cNvPicPr>
                <a:picLocks noGrp="1" noRot="1" noChangeAspect="1" noMove="1" noResize="1" noEditPoints="1" noAdjustHandles="1" noChangeArrowheads="1" noChangeShapeType="1"/>
              </p:cNvPicPr>
              <p:nvPr/>
            </p:nvPicPr>
            <p:blipFill>
              <a:blip r:embed="rId7"/>
              <a:stretch>
                <a:fillRect/>
              </a:stretch>
            </p:blipFill>
            <p:spPr>
              <a:xfrm>
                <a:off x="4908666" y="2904191"/>
                <a:ext cx="1435100" cy="435372"/>
              </a:xfrm>
              <a:prstGeom prst="rect">
                <a:avLst/>
              </a:prstGeom>
              <a:ln w="3175">
                <a:solidFill>
                  <a:prstClr val="ltGray"/>
                </a:solidFill>
              </a:ln>
            </p:spPr>
          </p:pic>
        </mc:Fallback>
      </mc:AlternateContent>
    </p:spTree>
    <p:extLst>
      <p:ext uri="{BB962C8B-B14F-4D97-AF65-F5344CB8AC3E}">
        <p14:creationId xmlns:p14="http://schemas.microsoft.com/office/powerpoint/2010/main" val="403967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ppt_x"/>
                                          </p:val>
                                        </p:tav>
                                        <p:tav tm="100000">
                                          <p:val>
                                            <p:strVal val="#ppt_x"/>
                                          </p:val>
                                        </p:tav>
                                      </p:tavLst>
                                    </p:anim>
                                    <p:anim calcmode="lin" valueType="num">
                                      <p:cBhvr additive="base">
                                        <p:cTn id="18"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iterate type="wd">
                                    <p:tmPct val="5000"/>
                                  </p:iterate>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2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2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6" fill="hold" nodeType="clickEffect">
                                  <p:stCondLst>
                                    <p:cond delay="0"/>
                                  </p:stCondLst>
                                  <p:iterate type="wd">
                                    <p:tmPct val="5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25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0" dur="2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9" fill="hold" nodeType="clickEffect">
                                  <p:stCondLst>
                                    <p:cond delay="0"/>
                                  </p:stCondLst>
                                  <p:iterate type="wd">
                                    <p:tmPct val="5000"/>
                                  </p:iterate>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2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250" fill="hold"/>
                                        <p:tgtEl>
                                          <p:spTgt spid="3">
                                            <p:txEl>
                                              <p:pRg st="4" end="4"/>
                                            </p:txEl>
                                          </p:spTgt>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250" fill="hold"/>
                                        <p:tgtEl>
                                          <p:spTgt spid="21"/>
                                        </p:tgtEl>
                                        <p:attrNameLst>
                                          <p:attrName>ppt_x</p:attrName>
                                        </p:attrNameLst>
                                      </p:cBhvr>
                                      <p:tavLst>
                                        <p:tav tm="0">
                                          <p:val>
                                            <p:strVal val="#ppt_x"/>
                                          </p:val>
                                        </p:tav>
                                        <p:tav tm="100000">
                                          <p:val>
                                            <p:strVal val="#ppt_x"/>
                                          </p:val>
                                        </p:tav>
                                      </p:tavLst>
                                    </p:anim>
                                    <p:anim calcmode="lin" valueType="num">
                                      <p:cBhvr additive="base">
                                        <p:cTn id="40"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1097280" y="286603"/>
            <a:ext cx="10058400" cy="996097"/>
          </a:xfrm>
        </p:spPr>
        <p:txBody>
          <a:bodyPr/>
          <a:lstStyle/>
          <a:p>
            <a:r>
              <a:rPr lang="en-US" sz="4400" dirty="0">
                <a:latin typeface="Calibri" panose="020F0502020204030204" pitchFamily="34" charset="0"/>
                <a:cs typeface="Times New Roman" panose="02020603050405020304" pitchFamily="18" charset="0"/>
              </a:rPr>
              <a:t>Stylized Facts (1)</a:t>
            </a:r>
            <a:endParaRPr lang="en-US" dirty="0"/>
          </a:p>
        </p:txBody>
      </p:sp>
      <p:sp>
        <p:nvSpPr>
          <p:cNvPr id="6" name="TextBox 5">
            <a:extLst>
              <a:ext uri="{FF2B5EF4-FFF2-40B4-BE49-F238E27FC236}">
                <a16:creationId xmlns:a16="http://schemas.microsoft.com/office/drawing/2014/main" xmlns="" id="{8AAC4C94-A8B8-406E-91A3-109B8362440F}"/>
              </a:ext>
            </a:extLst>
          </p:cNvPr>
          <p:cNvSpPr txBox="1"/>
          <p:nvPr/>
        </p:nvSpPr>
        <p:spPr>
          <a:xfrm>
            <a:off x="1097280" y="5813425"/>
            <a:ext cx="9875520" cy="646331"/>
          </a:xfrm>
          <a:prstGeom prst="rect">
            <a:avLst/>
          </a:prstGeom>
          <a:pattFill prst="pct5">
            <a:fgClr>
              <a:srgbClr val="FF66FF"/>
            </a:fgClr>
            <a:bgClr>
              <a:schemeClr val="bg1"/>
            </a:bgClr>
          </a:pattFill>
          <a:ln>
            <a:solidFill>
              <a:srgbClr val="0070C0"/>
            </a:solidFill>
          </a:ln>
        </p:spPr>
        <p:txBody>
          <a:bodyPr wrap="square">
            <a:spAutoFit/>
          </a:bodyPr>
          <a:lstStyle/>
          <a:p>
            <a:pPr algn="ctr" fontAlgn="b"/>
            <a:r>
              <a:rPr lang="en-US" sz="1800" b="1" i="0" u="none" strike="noStrike" dirty="0">
                <a:solidFill>
                  <a:srgbClr val="F61CCC"/>
                </a:solidFill>
                <a:effectLst/>
                <a:latin typeface="Calibri" panose="020F0502020204030204" pitchFamily="34" charset="0"/>
              </a:rPr>
              <a:t>Source Data: Spreads are from JP Morgan’s Emerging Market Bond Index – Global (EMBIG) database, S&amp;P Credit Rating is from the Global Economy.com</a:t>
            </a:r>
          </a:p>
        </p:txBody>
      </p:sp>
      <p:graphicFrame>
        <p:nvGraphicFramePr>
          <p:cNvPr id="10" name="Chart 9">
            <a:extLst>
              <a:ext uri="{FF2B5EF4-FFF2-40B4-BE49-F238E27FC236}">
                <a16:creationId xmlns:a16="http://schemas.microsoft.com/office/drawing/2014/main" xmlns="" id="{0B1ADBC7-E4E5-4DFB-B8EE-4D14470D9425}"/>
              </a:ext>
            </a:extLst>
          </p:cNvPr>
          <p:cNvGraphicFramePr>
            <a:graphicFrameLocks noGrp="1"/>
          </p:cNvGraphicFramePr>
          <p:nvPr>
            <p:extLst>
              <p:ext uri="{D42A27DB-BD31-4B8C-83A1-F6EECF244321}">
                <p14:modId xmlns:p14="http://schemas.microsoft.com/office/powerpoint/2010/main" val="33021037"/>
              </p:ext>
            </p:extLst>
          </p:nvPr>
        </p:nvGraphicFramePr>
        <p:xfrm>
          <a:off x="1097280" y="1282700"/>
          <a:ext cx="9875520" cy="4530725"/>
        </p:xfrm>
        <a:graphic>
          <a:graphicData uri="http://schemas.openxmlformats.org/drawingml/2006/chart">
            <c:chart xmlns:c="http://schemas.openxmlformats.org/drawingml/2006/chart" xmlns:r="http://schemas.openxmlformats.org/officeDocument/2006/relationships" r:id="rId2"/>
          </a:graphicData>
        </a:graphic>
      </p:graphicFrame>
      <mc:AlternateContent xmlns:mc="http://schemas.openxmlformats.org/markup-compatibility/2006">
        <mc:Choice xmlns:pslz="http://schemas.microsoft.com/office/powerpoint/2016/slidezoom" xmlns="" Requires="pslz">
          <p:graphicFrame>
            <p:nvGraphicFramePr>
              <p:cNvPr id="12" name="Slide Zoom 11">
                <a:extLst>
                  <a:ext uri="{FF2B5EF4-FFF2-40B4-BE49-F238E27FC236}">
                    <a16:creationId xmlns:a16="http://schemas.microsoft.com/office/drawing/2014/main" id="{5F85BB1E-D4B6-4E4D-A2A7-5514492512C6}"/>
                  </a:ext>
                </a:extLst>
              </p:cNvPr>
              <p:cNvGraphicFramePr>
                <a:graphicFrameLocks noChangeAspect="1"/>
              </p:cNvGraphicFramePr>
              <p:nvPr>
                <p:extLst>
                  <p:ext uri="{D42A27DB-BD31-4B8C-83A1-F6EECF244321}">
                    <p14:modId xmlns:p14="http://schemas.microsoft.com/office/powerpoint/2010/main" val="1448626634"/>
                  </p:ext>
                </p:extLst>
              </p:nvPr>
            </p:nvGraphicFramePr>
            <p:xfrm>
              <a:off x="10019607" y="5332334"/>
              <a:ext cx="953193" cy="536171"/>
            </p:xfrm>
            <a:graphic>
              <a:graphicData uri="http://schemas.microsoft.com/office/powerpoint/2016/slidezoom">
                <pslz:sldZm>
                  <pslz:sldZmObj sldId="272" cId="4039670382">
                    <pslz:zmPr id="{E341C36B-045A-4A7F-9C06-484E4387CE1A}" returnToParent="0" transitionDur="1000">
                      <p166:blipFill xmlns:p166="http://schemas.microsoft.com/office/powerpoint/2016/6/main">
                        <a:blip r:embed="rId3"/>
                        <a:stretch>
                          <a:fillRect/>
                        </a:stretch>
                      </p166:blipFill>
                      <p166:spPr xmlns:p166="http://schemas.microsoft.com/office/powerpoint/2016/6/main">
                        <a:xfrm>
                          <a:off x="0" y="0"/>
                          <a:ext cx="953193" cy="536171"/>
                        </a:xfrm>
                        <a:prstGeom prst="rect">
                          <a:avLst/>
                        </a:prstGeom>
                        <a:ln w="3175">
                          <a:solidFill>
                            <a:prstClr val="ltGray"/>
                          </a:solidFill>
                        </a:ln>
                      </p166:spPr>
                    </pslz:zmPr>
                  </pslz:sldZmObj>
                </pslz:sldZm>
              </a:graphicData>
            </a:graphic>
          </p:graphicFrame>
        </mc:Choice>
        <mc:Fallback>
          <p:pic>
            <p:nvPicPr>
              <p:cNvPr id="12" name="Slide Zoom 11">
                <a:hlinkClick r:id="rId4" action="ppaction://hlinksldjump"/>
                <a:extLst>
                  <a:ext uri="{FF2B5EF4-FFF2-40B4-BE49-F238E27FC236}">
                    <a16:creationId xmlns:pslz="http://schemas.microsoft.com/office/powerpoint/2016/slidezoom" xmlns="" xmlns:a16="http://schemas.microsoft.com/office/drawing/2014/main" id="{5F85BB1E-D4B6-4E4D-A2A7-5514492512C6}"/>
                  </a:ext>
                </a:extLst>
              </p:cNvPr>
              <p:cNvPicPr>
                <a:picLocks noGrp="1" noRot="1" noChangeAspect="1" noMove="1" noResize="1" noEditPoints="1" noAdjustHandles="1" noChangeArrowheads="1" noChangeShapeType="1"/>
              </p:cNvPicPr>
              <p:nvPr/>
            </p:nvPicPr>
            <p:blipFill>
              <a:blip r:embed="rId5"/>
              <a:stretch>
                <a:fillRect/>
              </a:stretch>
            </p:blipFill>
            <p:spPr>
              <a:xfrm>
                <a:off x="10019607" y="5332334"/>
                <a:ext cx="953193" cy="536171"/>
              </a:xfrm>
              <a:prstGeom prst="rect">
                <a:avLst/>
              </a:prstGeom>
              <a:ln w="3175">
                <a:solidFill>
                  <a:prstClr val="ltGray"/>
                </a:solidFill>
              </a:ln>
            </p:spPr>
          </p:pic>
        </mc:Fallback>
      </mc:AlternateContent>
    </p:spTree>
    <p:extLst>
      <p:ext uri="{BB962C8B-B14F-4D97-AF65-F5344CB8AC3E}">
        <p14:creationId xmlns:p14="http://schemas.microsoft.com/office/powerpoint/2010/main" val="4614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 calcmode="lin" valueType="num">
                                      <p:cBhvr additive="base">
                                        <p:cTn id="7" dur="250" fill="hold"/>
                                        <p:tgtEl>
                                          <p:spTgt spid="10">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250" fill="hold"/>
                                        <p:tgtEl>
                                          <p:spTgt spid="10">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graphicEl>
                                              <a:chart seriesIdx="-4" categoryIdx="0" bldStep="category"/>
                                            </p:graphicEl>
                                          </p:spTgt>
                                        </p:tgtEl>
                                        <p:attrNameLst>
                                          <p:attrName>style.visibility</p:attrName>
                                        </p:attrNameLst>
                                      </p:cBhvr>
                                      <p:to>
                                        <p:strVal val="visible"/>
                                      </p:to>
                                    </p:set>
                                    <p:anim calcmode="lin" valueType="num">
                                      <p:cBhvr additive="base">
                                        <p:cTn id="13" dur="50" fill="hold"/>
                                        <p:tgtEl>
                                          <p:spTgt spid="10">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14" dur="50" fill="hold"/>
                                        <p:tgtEl>
                                          <p:spTgt spid="10">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par>
                          <p:cTn id="15" fill="hold">
                            <p:stCondLst>
                              <p:cond delay="50"/>
                            </p:stCondLst>
                            <p:childTnLst>
                              <p:par>
                                <p:cTn id="16" presetID="2" presetClass="entr" presetSubtype="4" fill="hold" grpId="0" nodeType="afterEffect">
                                  <p:stCondLst>
                                    <p:cond delay="0"/>
                                  </p:stCondLst>
                                  <p:childTnLst>
                                    <p:set>
                                      <p:cBhvr>
                                        <p:cTn id="17" dur="1" fill="hold">
                                          <p:stCondLst>
                                            <p:cond delay="0"/>
                                          </p:stCondLst>
                                        </p:cTn>
                                        <p:tgtEl>
                                          <p:spTgt spid="10">
                                            <p:graphicEl>
                                              <a:chart seriesIdx="-4" categoryIdx="1" bldStep="category"/>
                                            </p:graphicEl>
                                          </p:spTgt>
                                        </p:tgtEl>
                                        <p:attrNameLst>
                                          <p:attrName>style.visibility</p:attrName>
                                        </p:attrNameLst>
                                      </p:cBhvr>
                                      <p:to>
                                        <p:strVal val="visible"/>
                                      </p:to>
                                    </p:set>
                                    <p:anim calcmode="lin" valueType="num">
                                      <p:cBhvr additive="base">
                                        <p:cTn id="18" dur="50" fill="hold"/>
                                        <p:tgtEl>
                                          <p:spTgt spid="10">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19" dur="50" fill="hold"/>
                                        <p:tgtEl>
                                          <p:spTgt spid="10">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par>
                          <p:cTn id="20" fill="hold">
                            <p:stCondLst>
                              <p:cond delay="100"/>
                            </p:stCondLst>
                            <p:childTnLst>
                              <p:par>
                                <p:cTn id="21" presetID="2" presetClass="entr" presetSubtype="4" fill="hold" grpId="0" nodeType="afterEffect">
                                  <p:stCondLst>
                                    <p:cond delay="0"/>
                                  </p:stCondLst>
                                  <p:childTnLst>
                                    <p:set>
                                      <p:cBhvr>
                                        <p:cTn id="22" dur="1" fill="hold">
                                          <p:stCondLst>
                                            <p:cond delay="0"/>
                                          </p:stCondLst>
                                        </p:cTn>
                                        <p:tgtEl>
                                          <p:spTgt spid="10">
                                            <p:graphicEl>
                                              <a:chart seriesIdx="-4" categoryIdx="2" bldStep="category"/>
                                            </p:graphicEl>
                                          </p:spTgt>
                                        </p:tgtEl>
                                        <p:attrNameLst>
                                          <p:attrName>style.visibility</p:attrName>
                                        </p:attrNameLst>
                                      </p:cBhvr>
                                      <p:to>
                                        <p:strVal val="visible"/>
                                      </p:to>
                                    </p:set>
                                    <p:anim calcmode="lin" valueType="num">
                                      <p:cBhvr additive="base">
                                        <p:cTn id="23" dur="50" fill="hold"/>
                                        <p:tgtEl>
                                          <p:spTgt spid="10">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24" dur="50" fill="hold"/>
                                        <p:tgtEl>
                                          <p:spTgt spid="10">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par>
                          <p:cTn id="25" fill="hold">
                            <p:stCondLst>
                              <p:cond delay="150"/>
                            </p:stCondLst>
                            <p:childTnLst>
                              <p:par>
                                <p:cTn id="26" presetID="2" presetClass="entr" presetSubtype="4" fill="hold" grpId="0" nodeType="afterEffect">
                                  <p:stCondLst>
                                    <p:cond delay="0"/>
                                  </p:stCondLst>
                                  <p:childTnLst>
                                    <p:set>
                                      <p:cBhvr>
                                        <p:cTn id="27" dur="1" fill="hold">
                                          <p:stCondLst>
                                            <p:cond delay="0"/>
                                          </p:stCondLst>
                                        </p:cTn>
                                        <p:tgtEl>
                                          <p:spTgt spid="10">
                                            <p:graphicEl>
                                              <a:chart seriesIdx="-4" categoryIdx="3" bldStep="category"/>
                                            </p:graphicEl>
                                          </p:spTgt>
                                        </p:tgtEl>
                                        <p:attrNameLst>
                                          <p:attrName>style.visibility</p:attrName>
                                        </p:attrNameLst>
                                      </p:cBhvr>
                                      <p:to>
                                        <p:strVal val="visible"/>
                                      </p:to>
                                    </p:set>
                                    <p:anim calcmode="lin" valueType="num">
                                      <p:cBhvr additive="base">
                                        <p:cTn id="28" dur="50" fill="hold"/>
                                        <p:tgtEl>
                                          <p:spTgt spid="10">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29" dur="50" fill="hold"/>
                                        <p:tgtEl>
                                          <p:spTgt spid="10">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par>
                          <p:cTn id="30" fill="hold">
                            <p:stCondLst>
                              <p:cond delay="200"/>
                            </p:stCondLst>
                            <p:childTnLst>
                              <p:par>
                                <p:cTn id="31" presetID="2" presetClass="entr" presetSubtype="4" fill="hold" grpId="0" nodeType="afterEffect">
                                  <p:stCondLst>
                                    <p:cond delay="0"/>
                                  </p:stCondLst>
                                  <p:childTnLst>
                                    <p:set>
                                      <p:cBhvr>
                                        <p:cTn id="32" dur="1" fill="hold">
                                          <p:stCondLst>
                                            <p:cond delay="0"/>
                                          </p:stCondLst>
                                        </p:cTn>
                                        <p:tgtEl>
                                          <p:spTgt spid="10">
                                            <p:graphicEl>
                                              <a:chart seriesIdx="-4" categoryIdx="4" bldStep="category"/>
                                            </p:graphicEl>
                                          </p:spTgt>
                                        </p:tgtEl>
                                        <p:attrNameLst>
                                          <p:attrName>style.visibility</p:attrName>
                                        </p:attrNameLst>
                                      </p:cBhvr>
                                      <p:to>
                                        <p:strVal val="visible"/>
                                      </p:to>
                                    </p:set>
                                    <p:anim calcmode="lin" valueType="num">
                                      <p:cBhvr additive="base">
                                        <p:cTn id="33" dur="50" fill="hold"/>
                                        <p:tgtEl>
                                          <p:spTgt spid="10">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additive="base">
                                        <p:cTn id="34" dur="50" fill="hold"/>
                                        <p:tgtEl>
                                          <p:spTgt spid="10">
                                            <p:graphicEl>
                                              <a:chart seriesIdx="-4" categoryIdx="4" bldStep="category"/>
                                            </p:graphicEl>
                                          </p:spTgt>
                                        </p:tgtEl>
                                        <p:attrNameLst>
                                          <p:attrName>ppt_y</p:attrName>
                                        </p:attrNameLst>
                                      </p:cBhvr>
                                      <p:tavLst>
                                        <p:tav tm="0">
                                          <p:val>
                                            <p:strVal val="1+#ppt_h/2"/>
                                          </p:val>
                                        </p:tav>
                                        <p:tav tm="100000">
                                          <p:val>
                                            <p:strVal val="#ppt_y"/>
                                          </p:val>
                                        </p:tav>
                                      </p:tavLst>
                                    </p:anim>
                                  </p:childTnLst>
                                </p:cTn>
                              </p:par>
                            </p:childTnLst>
                          </p:cTn>
                        </p:par>
                        <p:par>
                          <p:cTn id="35" fill="hold">
                            <p:stCondLst>
                              <p:cond delay="250"/>
                            </p:stCondLst>
                            <p:childTnLst>
                              <p:par>
                                <p:cTn id="36" presetID="2" presetClass="entr" presetSubtype="4" fill="hold" grpId="0" nodeType="afterEffect">
                                  <p:stCondLst>
                                    <p:cond delay="0"/>
                                  </p:stCondLst>
                                  <p:childTnLst>
                                    <p:set>
                                      <p:cBhvr>
                                        <p:cTn id="37" dur="1" fill="hold">
                                          <p:stCondLst>
                                            <p:cond delay="0"/>
                                          </p:stCondLst>
                                        </p:cTn>
                                        <p:tgtEl>
                                          <p:spTgt spid="10">
                                            <p:graphicEl>
                                              <a:chart seriesIdx="-4" categoryIdx="5" bldStep="category"/>
                                            </p:graphicEl>
                                          </p:spTgt>
                                        </p:tgtEl>
                                        <p:attrNameLst>
                                          <p:attrName>style.visibility</p:attrName>
                                        </p:attrNameLst>
                                      </p:cBhvr>
                                      <p:to>
                                        <p:strVal val="visible"/>
                                      </p:to>
                                    </p:set>
                                    <p:anim calcmode="lin" valueType="num">
                                      <p:cBhvr additive="base">
                                        <p:cTn id="38" dur="50" fill="hold"/>
                                        <p:tgtEl>
                                          <p:spTgt spid="10">
                                            <p:graphicEl>
                                              <a:chart seriesIdx="-4" categoryIdx="5" bldStep="category"/>
                                            </p:graphicEl>
                                          </p:spTgt>
                                        </p:tgtEl>
                                        <p:attrNameLst>
                                          <p:attrName>ppt_x</p:attrName>
                                        </p:attrNameLst>
                                      </p:cBhvr>
                                      <p:tavLst>
                                        <p:tav tm="0">
                                          <p:val>
                                            <p:strVal val="#ppt_x"/>
                                          </p:val>
                                        </p:tav>
                                        <p:tav tm="100000">
                                          <p:val>
                                            <p:strVal val="#ppt_x"/>
                                          </p:val>
                                        </p:tav>
                                      </p:tavLst>
                                    </p:anim>
                                    <p:anim calcmode="lin" valueType="num">
                                      <p:cBhvr additive="base">
                                        <p:cTn id="39" dur="50" fill="hold"/>
                                        <p:tgtEl>
                                          <p:spTgt spid="10">
                                            <p:graphicEl>
                                              <a:chart seriesIdx="-4" categoryIdx="5" bldStep="category"/>
                                            </p:graphicEl>
                                          </p:spTgt>
                                        </p:tgtEl>
                                        <p:attrNameLst>
                                          <p:attrName>ppt_y</p:attrName>
                                        </p:attrNameLst>
                                      </p:cBhvr>
                                      <p:tavLst>
                                        <p:tav tm="0">
                                          <p:val>
                                            <p:strVal val="1+#ppt_h/2"/>
                                          </p:val>
                                        </p:tav>
                                        <p:tav tm="100000">
                                          <p:val>
                                            <p:strVal val="#ppt_y"/>
                                          </p:val>
                                        </p:tav>
                                      </p:tavLst>
                                    </p:anim>
                                  </p:childTnLst>
                                </p:cTn>
                              </p:par>
                            </p:childTnLst>
                          </p:cTn>
                        </p:par>
                        <p:par>
                          <p:cTn id="40" fill="hold">
                            <p:stCondLst>
                              <p:cond delay="300"/>
                            </p:stCondLst>
                            <p:childTnLst>
                              <p:par>
                                <p:cTn id="41" presetID="2" presetClass="entr" presetSubtype="4" fill="hold" grpId="0" nodeType="afterEffect">
                                  <p:stCondLst>
                                    <p:cond delay="0"/>
                                  </p:stCondLst>
                                  <p:childTnLst>
                                    <p:set>
                                      <p:cBhvr>
                                        <p:cTn id="42" dur="1" fill="hold">
                                          <p:stCondLst>
                                            <p:cond delay="0"/>
                                          </p:stCondLst>
                                        </p:cTn>
                                        <p:tgtEl>
                                          <p:spTgt spid="10">
                                            <p:graphicEl>
                                              <a:chart seriesIdx="-4" categoryIdx="6" bldStep="category"/>
                                            </p:graphicEl>
                                          </p:spTgt>
                                        </p:tgtEl>
                                        <p:attrNameLst>
                                          <p:attrName>style.visibility</p:attrName>
                                        </p:attrNameLst>
                                      </p:cBhvr>
                                      <p:to>
                                        <p:strVal val="visible"/>
                                      </p:to>
                                    </p:set>
                                    <p:anim calcmode="lin" valueType="num">
                                      <p:cBhvr additive="base">
                                        <p:cTn id="43" dur="50" fill="hold"/>
                                        <p:tgtEl>
                                          <p:spTgt spid="10">
                                            <p:graphicEl>
                                              <a:chart seriesIdx="-4" categoryIdx="6" bldStep="category"/>
                                            </p:graphicEl>
                                          </p:spTgt>
                                        </p:tgtEl>
                                        <p:attrNameLst>
                                          <p:attrName>ppt_x</p:attrName>
                                        </p:attrNameLst>
                                      </p:cBhvr>
                                      <p:tavLst>
                                        <p:tav tm="0">
                                          <p:val>
                                            <p:strVal val="#ppt_x"/>
                                          </p:val>
                                        </p:tav>
                                        <p:tav tm="100000">
                                          <p:val>
                                            <p:strVal val="#ppt_x"/>
                                          </p:val>
                                        </p:tav>
                                      </p:tavLst>
                                    </p:anim>
                                    <p:anim calcmode="lin" valueType="num">
                                      <p:cBhvr additive="base">
                                        <p:cTn id="44" dur="50" fill="hold"/>
                                        <p:tgtEl>
                                          <p:spTgt spid="10">
                                            <p:graphicEl>
                                              <a:chart seriesIdx="-4" categoryIdx="6" bldStep="category"/>
                                            </p:graphicEl>
                                          </p:spTgt>
                                        </p:tgtEl>
                                        <p:attrNameLst>
                                          <p:attrName>ppt_y</p:attrName>
                                        </p:attrNameLst>
                                      </p:cBhvr>
                                      <p:tavLst>
                                        <p:tav tm="0">
                                          <p:val>
                                            <p:strVal val="1+#ppt_h/2"/>
                                          </p:val>
                                        </p:tav>
                                        <p:tav tm="100000">
                                          <p:val>
                                            <p:strVal val="#ppt_y"/>
                                          </p:val>
                                        </p:tav>
                                      </p:tavLst>
                                    </p:anim>
                                  </p:childTnLst>
                                </p:cTn>
                              </p:par>
                            </p:childTnLst>
                          </p:cTn>
                        </p:par>
                        <p:par>
                          <p:cTn id="45" fill="hold">
                            <p:stCondLst>
                              <p:cond delay="350"/>
                            </p:stCondLst>
                            <p:childTnLst>
                              <p:par>
                                <p:cTn id="46" presetID="2" presetClass="entr" presetSubtype="4" fill="hold" grpId="0" nodeType="afterEffect">
                                  <p:stCondLst>
                                    <p:cond delay="0"/>
                                  </p:stCondLst>
                                  <p:childTnLst>
                                    <p:set>
                                      <p:cBhvr>
                                        <p:cTn id="47" dur="1" fill="hold">
                                          <p:stCondLst>
                                            <p:cond delay="0"/>
                                          </p:stCondLst>
                                        </p:cTn>
                                        <p:tgtEl>
                                          <p:spTgt spid="10">
                                            <p:graphicEl>
                                              <a:chart seriesIdx="-4" categoryIdx="7" bldStep="category"/>
                                            </p:graphicEl>
                                          </p:spTgt>
                                        </p:tgtEl>
                                        <p:attrNameLst>
                                          <p:attrName>style.visibility</p:attrName>
                                        </p:attrNameLst>
                                      </p:cBhvr>
                                      <p:to>
                                        <p:strVal val="visible"/>
                                      </p:to>
                                    </p:set>
                                    <p:anim calcmode="lin" valueType="num">
                                      <p:cBhvr additive="base">
                                        <p:cTn id="48" dur="50" fill="hold"/>
                                        <p:tgtEl>
                                          <p:spTgt spid="10">
                                            <p:graphicEl>
                                              <a:chart seriesIdx="-4" categoryIdx="7" bldStep="category"/>
                                            </p:graphicEl>
                                          </p:spTgt>
                                        </p:tgtEl>
                                        <p:attrNameLst>
                                          <p:attrName>ppt_x</p:attrName>
                                        </p:attrNameLst>
                                      </p:cBhvr>
                                      <p:tavLst>
                                        <p:tav tm="0">
                                          <p:val>
                                            <p:strVal val="#ppt_x"/>
                                          </p:val>
                                        </p:tav>
                                        <p:tav tm="100000">
                                          <p:val>
                                            <p:strVal val="#ppt_x"/>
                                          </p:val>
                                        </p:tav>
                                      </p:tavLst>
                                    </p:anim>
                                    <p:anim calcmode="lin" valueType="num">
                                      <p:cBhvr additive="base">
                                        <p:cTn id="49" dur="50" fill="hold"/>
                                        <p:tgtEl>
                                          <p:spTgt spid="10">
                                            <p:graphicEl>
                                              <a:chart seriesIdx="-4" categoryIdx="7" bldStep="category"/>
                                            </p:graphicEl>
                                          </p:spTgt>
                                        </p:tgtEl>
                                        <p:attrNameLst>
                                          <p:attrName>ppt_y</p:attrName>
                                        </p:attrNameLst>
                                      </p:cBhvr>
                                      <p:tavLst>
                                        <p:tav tm="0">
                                          <p:val>
                                            <p:strVal val="1+#ppt_h/2"/>
                                          </p:val>
                                        </p:tav>
                                        <p:tav tm="100000">
                                          <p:val>
                                            <p:strVal val="#ppt_y"/>
                                          </p:val>
                                        </p:tav>
                                      </p:tavLst>
                                    </p:anim>
                                  </p:childTnLst>
                                </p:cTn>
                              </p:par>
                            </p:childTnLst>
                          </p:cTn>
                        </p:par>
                        <p:par>
                          <p:cTn id="50" fill="hold">
                            <p:stCondLst>
                              <p:cond delay="400"/>
                            </p:stCondLst>
                            <p:childTnLst>
                              <p:par>
                                <p:cTn id="51" presetID="2" presetClass="entr" presetSubtype="4" fill="hold" grpId="0" nodeType="afterEffect">
                                  <p:stCondLst>
                                    <p:cond delay="0"/>
                                  </p:stCondLst>
                                  <p:childTnLst>
                                    <p:set>
                                      <p:cBhvr>
                                        <p:cTn id="52" dur="1" fill="hold">
                                          <p:stCondLst>
                                            <p:cond delay="0"/>
                                          </p:stCondLst>
                                        </p:cTn>
                                        <p:tgtEl>
                                          <p:spTgt spid="10">
                                            <p:graphicEl>
                                              <a:chart seriesIdx="-4" categoryIdx="8" bldStep="category"/>
                                            </p:graphicEl>
                                          </p:spTgt>
                                        </p:tgtEl>
                                        <p:attrNameLst>
                                          <p:attrName>style.visibility</p:attrName>
                                        </p:attrNameLst>
                                      </p:cBhvr>
                                      <p:to>
                                        <p:strVal val="visible"/>
                                      </p:to>
                                    </p:set>
                                    <p:anim calcmode="lin" valueType="num">
                                      <p:cBhvr additive="base">
                                        <p:cTn id="53" dur="50" fill="hold"/>
                                        <p:tgtEl>
                                          <p:spTgt spid="10">
                                            <p:graphicEl>
                                              <a:chart seriesIdx="-4" categoryIdx="8" bldStep="category"/>
                                            </p:graphicEl>
                                          </p:spTgt>
                                        </p:tgtEl>
                                        <p:attrNameLst>
                                          <p:attrName>ppt_x</p:attrName>
                                        </p:attrNameLst>
                                      </p:cBhvr>
                                      <p:tavLst>
                                        <p:tav tm="0">
                                          <p:val>
                                            <p:strVal val="#ppt_x"/>
                                          </p:val>
                                        </p:tav>
                                        <p:tav tm="100000">
                                          <p:val>
                                            <p:strVal val="#ppt_x"/>
                                          </p:val>
                                        </p:tav>
                                      </p:tavLst>
                                    </p:anim>
                                    <p:anim calcmode="lin" valueType="num">
                                      <p:cBhvr additive="base">
                                        <p:cTn id="54" dur="50" fill="hold"/>
                                        <p:tgtEl>
                                          <p:spTgt spid="10">
                                            <p:graphicEl>
                                              <a:chart seriesIdx="-4" categoryIdx="8" bldStep="category"/>
                                            </p:graphicEl>
                                          </p:spTgt>
                                        </p:tgtEl>
                                        <p:attrNameLst>
                                          <p:attrName>ppt_y</p:attrName>
                                        </p:attrNameLst>
                                      </p:cBhvr>
                                      <p:tavLst>
                                        <p:tav tm="0">
                                          <p:val>
                                            <p:strVal val="1+#ppt_h/2"/>
                                          </p:val>
                                        </p:tav>
                                        <p:tav tm="100000">
                                          <p:val>
                                            <p:strVal val="#ppt_y"/>
                                          </p:val>
                                        </p:tav>
                                      </p:tavLst>
                                    </p:anim>
                                  </p:childTnLst>
                                </p:cTn>
                              </p:par>
                            </p:childTnLst>
                          </p:cTn>
                        </p:par>
                        <p:par>
                          <p:cTn id="55" fill="hold">
                            <p:stCondLst>
                              <p:cond delay="450"/>
                            </p:stCondLst>
                            <p:childTnLst>
                              <p:par>
                                <p:cTn id="56" presetID="2" presetClass="entr" presetSubtype="4" fill="hold" grpId="0" nodeType="afterEffect">
                                  <p:stCondLst>
                                    <p:cond delay="0"/>
                                  </p:stCondLst>
                                  <p:childTnLst>
                                    <p:set>
                                      <p:cBhvr>
                                        <p:cTn id="57" dur="1" fill="hold">
                                          <p:stCondLst>
                                            <p:cond delay="0"/>
                                          </p:stCondLst>
                                        </p:cTn>
                                        <p:tgtEl>
                                          <p:spTgt spid="10">
                                            <p:graphicEl>
                                              <a:chart seriesIdx="-4" categoryIdx="9" bldStep="category"/>
                                            </p:graphicEl>
                                          </p:spTgt>
                                        </p:tgtEl>
                                        <p:attrNameLst>
                                          <p:attrName>style.visibility</p:attrName>
                                        </p:attrNameLst>
                                      </p:cBhvr>
                                      <p:to>
                                        <p:strVal val="visible"/>
                                      </p:to>
                                    </p:set>
                                    <p:anim calcmode="lin" valueType="num">
                                      <p:cBhvr additive="base">
                                        <p:cTn id="58" dur="50" fill="hold"/>
                                        <p:tgtEl>
                                          <p:spTgt spid="10">
                                            <p:graphicEl>
                                              <a:chart seriesIdx="-4" categoryIdx="9" bldStep="category"/>
                                            </p:graphicEl>
                                          </p:spTgt>
                                        </p:tgtEl>
                                        <p:attrNameLst>
                                          <p:attrName>ppt_x</p:attrName>
                                        </p:attrNameLst>
                                      </p:cBhvr>
                                      <p:tavLst>
                                        <p:tav tm="0">
                                          <p:val>
                                            <p:strVal val="#ppt_x"/>
                                          </p:val>
                                        </p:tav>
                                        <p:tav tm="100000">
                                          <p:val>
                                            <p:strVal val="#ppt_x"/>
                                          </p:val>
                                        </p:tav>
                                      </p:tavLst>
                                    </p:anim>
                                    <p:anim calcmode="lin" valueType="num">
                                      <p:cBhvr additive="base">
                                        <p:cTn id="59" dur="50" fill="hold"/>
                                        <p:tgtEl>
                                          <p:spTgt spid="10">
                                            <p:graphicEl>
                                              <a:chart seriesIdx="-4" categoryIdx="9" bldStep="category"/>
                                            </p:graphicEl>
                                          </p:spTgt>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2" presetClass="entr" presetSubtype="4" fill="hold" grpId="0" nodeType="afterEffect">
                                  <p:stCondLst>
                                    <p:cond delay="0"/>
                                  </p:stCondLst>
                                  <p:childTnLst>
                                    <p:set>
                                      <p:cBhvr>
                                        <p:cTn id="62" dur="1" fill="hold">
                                          <p:stCondLst>
                                            <p:cond delay="0"/>
                                          </p:stCondLst>
                                        </p:cTn>
                                        <p:tgtEl>
                                          <p:spTgt spid="10">
                                            <p:graphicEl>
                                              <a:chart seriesIdx="-4" categoryIdx="10" bldStep="category"/>
                                            </p:graphicEl>
                                          </p:spTgt>
                                        </p:tgtEl>
                                        <p:attrNameLst>
                                          <p:attrName>style.visibility</p:attrName>
                                        </p:attrNameLst>
                                      </p:cBhvr>
                                      <p:to>
                                        <p:strVal val="visible"/>
                                      </p:to>
                                    </p:set>
                                    <p:anim calcmode="lin" valueType="num">
                                      <p:cBhvr additive="base">
                                        <p:cTn id="63" dur="50" fill="hold"/>
                                        <p:tgtEl>
                                          <p:spTgt spid="10">
                                            <p:graphicEl>
                                              <a:chart seriesIdx="-4" categoryIdx="10" bldStep="category"/>
                                            </p:graphicEl>
                                          </p:spTgt>
                                        </p:tgtEl>
                                        <p:attrNameLst>
                                          <p:attrName>ppt_x</p:attrName>
                                        </p:attrNameLst>
                                      </p:cBhvr>
                                      <p:tavLst>
                                        <p:tav tm="0">
                                          <p:val>
                                            <p:strVal val="#ppt_x"/>
                                          </p:val>
                                        </p:tav>
                                        <p:tav tm="100000">
                                          <p:val>
                                            <p:strVal val="#ppt_x"/>
                                          </p:val>
                                        </p:tav>
                                      </p:tavLst>
                                    </p:anim>
                                    <p:anim calcmode="lin" valueType="num">
                                      <p:cBhvr additive="base">
                                        <p:cTn id="64" dur="50" fill="hold"/>
                                        <p:tgtEl>
                                          <p:spTgt spid="10">
                                            <p:graphicEl>
                                              <a:chart seriesIdx="-4" categoryIdx="10" bldStep="category"/>
                                            </p:graphicEl>
                                          </p:spTgt>
                                        </p:tgtEl>
                                        <p:attrNameLst>
                                          <p:attrName>ppt_y</p:attrName>
                                        </p:attrNameLst>
                                      </p:cBhvr>
                                      <p:tavLst>
                                        <p:tav tm="0">
                                          <p:val>
                                            <p:strVal val="1+#ppt_h/2"/>
                                          </p:val>
                                        </p:tav>
                                        <p:tav tm="100000">
                                          <p:val>
                                            <p:strVal val="#ppt_y"/>
                                          </p:val>
                                        </p:tav>
                                      </p:tavLst>
                                    </p:anim>
                                  </p:childTnLst>
                                </p:cTn>
                              </p:par>
                            </p:childTnLst>
                          </p:cTn>
                        </p:par>
                        <p:par>
                          <p:cTn id="65" fill="hold">
                            <p:stCondLst>
                              <p:cond delay="550"/>
                            </p:stCondLst>
                            <p:childTnLst>
                              <p:par>
                                <p:cTn id="66" presetID="2" presetClass="entr" presetSubtype="4" fill="hold" grpId="0" nodeType="afterEffect">
                                  <p:stCondLst>
                                    <p:cond delay="0"/>
                                  </p:stCondLst>
                                  <p:childTnLst>
                                    <p:set>
                                      <p:cBhvr>
                                        <p:cTn id="67" dur="1" fill="hold">
                                          <p:stCondLst>
                                            <p:cond delay="0"/>
                                          </p:stCondLst>
                                        </p:cTn>
                                        <p:tgtEl>
                                          <p:spTgt spid="10">
                                            <p:graphicEl>
                                              <a:chart seriesIdx="-4" categoryIdx="11" bldStep="category"/>
                                            </p:graphicEl>
                                          </p:spTgt>
                                        </p:tgtEl>
                                        <p:attrNameLst>
                                          <p:attrName>style.visibility</p:attrName>
                                        </p:attrNameLst>
                                      </p:cBhvr>
                                      <p:to>
                                        <p:strVal val="visible"/>
                                      </p:to>
                                    </p:set>
                                    <p:anim calcmode="lin" valueType="num">
                                      <p:cBhvr additive="base">
                                        <p:cTn id="68" dur="50" fill="hold"/>
                                        <p:tgtEl>
                                          <p:spTgt spid="10">
                                            <p:graphicEl>
                                              <a:chart seriesIdx="-4" categoryIdx="11" bldStep="category"/>
                                            </p:graphicEl>
                                          </p:spTgt>
                                        </p:tgtEl>
                                        <p:attrNameLst>
                                          <p:attrName>ppt_x</p:attrName>
                                        </p:attrNameLst>
                                      </p:cBhvr>
                                      <p:tavLst>
                                        <p:tav tm="0">
                                          <p:val>
                                            <p:strVal val="#ppt_x"/>
                                          </p:val>
                                        </p:tav>
                                        <p:tav tm="100000">
                                          <p:val>
                                            <p:strVal val="#ppt_x"/>
                                          </p:val>
                                        </p:tav>
                                      </p:tavLst>
                                    </p:anim>
                                    <p:anim calcmode="lin" valueType="num">
                                      <p:cBhvr additive="base">
                                        <p:cTn id="69" dur="50" fill="hold"/>
                                        <p:tgtEl>
                                          <p:spTgt spid="10">
                                            <p:graphicEl>
                                              <a:chart seriesIdx="-4" categoryIdx="11" bldStep="category"/>
                                            </p:graphicEl>
                                          </p:spTgt>
                                        </p:tgtEl>
                                        <p:attrNameLst>
                                          <p:attrName>ppt_y</p:attrName>
                                        </p:attrNameLst>
                                      </p:cBhvr>
                                      <p:tavLst>
                                        <p:tav tm="0">
                                          <p:val>
                                            <p:strVal val="1+#ppt_h/2"/>
                                          </p:val>
                                        </p:tav>
                                        <p:tav tm="100000">
                                          <p:val>
                                            <p:strVal val="#ppt_y"/>
                                          </p:val>
                                        </p:tav>
                                      </p:tavLst>
                                    </p:anim>
                                  </p:childTnLst>
                                </p:cTn>
                              </p:par>
                            </p:childTnLst>
                          </p:cTn>
                        </p:par>
                        <p:par>
                          <p:cTn id="70" fill="hold">
                            <p:stCondLst>
                              <p:cond delay="600"/>
                            </p:stCondLst>
                            <p:childTnLst>
                              <p:par>
                                <p:cTn id="71" presetID="2" presetClass="entr" presetSubtype="4" fill="hold" grpId="0" nodeType="after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100" fill="hold"/>
                                        <p:tgtEl>
                                          <p:spTgt spid="6"/>
                                        </p:tgtEl>
                                        <p:attrNameLst>
                                          <p:attrName>ppt_x</p:attrName>
                                        </p:attrNameLst>
                                      </p:cBhvr>
                                      <p:tavLst>
                                        <p:tav tm="0">
                                          <p:val>
                                            <p:strVal val="#ppt_x"/>
                                          </p:val>
                                        </p:tav>
                                        <p:tav tm="100000">
                                          <p:val>
                                            <p:strVal val="#ppt_x"/>
                                          </p:val>
                                        </p:tav>
                                      </p:tavLst>
                                    </p:anim>
                                    <p:anim calcmode="lin" valueType="num">
                                      <p:cBhvr additive="base">
                                        <p:cTn id="74" dur="100" fill="hold"/>
                                        <p:tgtEl>
                                          <p:spTgt spid="6"/>
                                        </p:tgtEl>
                                        <p:attrNameLst>
                                          <p:attrName>ppt_y</p:attrName>
                                        </p:attrNameLst>
                                      </p:cBhvr>
                                      <p:tavLst>
                                        <p:tav tm="0">
                                          <p:val>
                                            <p:strVal val="1+#ppt_h/2"/>
                                          </p:val>
                                        </p:tav>
                                        <p:tav tm="100000">
                                          <p:val>
                                            <p:strVal val="#ppt_y"/>
                                          </p:val>
                                        </p:tav>
                                      </p:tavLst>
                                    </p:anim>
                                  </p:childTnLst>
                                </p:cTn>
                              </p:par>
                            </p:childTnLst>
                          </p:cTn>
                        </p:par>
                        <p:par>
                          <p:cTn id="75" fill="hold">
                            <p:stCondLst>
                              <p:cond delay="700"/>
                            </p:stCondLst>
                            <p:childTnLst>
                              <p:par>
                                <p:cTn id="76" presetID="2" presetClass="entr" presetSubtype="4"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100" fill="hold"/>
                                        <p:tgtEl>
                                          <p:spTgt spid="12"/>
                                        </p:tgtEl>
                                        <p:attrNameLst>
                                          <p:attrName>ppt_x</p:attrName>
                                        </p:attrNameLst>
                                      </p:cBhvr>
                                      <p:tavLst>
                                        <p:tav tm="0">
                                          <p:val>
                                            <p:strVal val="#ppt_x"/>
                                          </p:val>
                                        </p:tav>
                                        <p:tav tm="100000">
                                          <p:val>
                                            <p:strVal val="#ppt_x"/>
                                          </p:val>
                                        </p:tav>
                                      </p:tavLst>
                                    </p:anim>
                                    <p:anim calcmode="lin" valueType="num">
                                      <p:cBhvr additive="base">
                                        <p:cTn id="79" dur="1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10" grpId="0" uiExpand="1">
        <p:bldSub>
          <a:bldChart bld="category"/>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Stylized Facts and Hypothesis</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690688"/>
            <a:ext cx="10515600" cy="4351338"/>
          </a:xfrm>
        </p:spPr>
        <p:txBody>
          <a:bodyPr>
            <a:normAutofit fontScale="92500" lnSpcReduction="10000"/>
          </a:bodyPr>
          <a:lstStyle/>
          <a:p>
            <a:pPr algn="just">
              <a:lnSpc>
                <a:spcPct val="115000"/>
              </a:lnSpc>
              <a:spcBef>
                <a:spcPts val="0"/>
              </a:spcBef>
              <a:buFont typeface="Wingdings" panose="05000000000000000000" pitchFamily="2" charset="2"/>
              <a:buChar char="q"/>
            </a:pP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Stylized facts 2 : </a:t>
            </a:r>
            <a:r>
              <a:rPr lang="en-US" sz="32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C</a:t>
            </a: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ase of Albania and North Macedonia </a:t>
            </a:r>
          </a:p>
          <a:p>
            <a:pPr algn="just">
              <a:lnSpc>
                <a:spcPct val="115000"/>
              </a:lnSpc>
              <a:spcBef>
                <a:spcPts val="0"/>
              </a:spcBef>
              <a:buFont typeface="Wingdings" panose="05000000000000000000" pitchFamily="2" charset="2"/>
              <a:buChar char="q"/>
            </a:pP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Tentative Conclusion: S</a:t>
            </a:r>
            <a:r>
              <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overeign spread </a:t>
            </a: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seems to</a:t>
            </a:r>
            <a:r>
              <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be affected by credit rating but also by other factors such as Covid-19 crisis, </a:t>
            </a:r>
            <a:r>
              <a:rPr lang="en-US" sz="32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democracy level</a:t>
            </a:r>
            <a:r>
              <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and debt management techniques.</a:t>
            </a:r>
          </a:p>
          <a:p>
            <a:pPr algn="just">
              <a:lnSpc>
                <a:spcPct val="115000"/>
              </a:lnSpc>
              <a:spcBef>
                <a:spcPts val="0"/>
              </a:spcBef>
              <a:buFont typeface="Wingdings" panose="05000000000000000000" pitchFamily="2" charset="2"/>
              <a:buChar char="q"/>
            </a:pPr>
            <a:r>
              <a:rPr lang="en-US" sz="32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A case for Democracy Index</a:t>
            </a:r>
          </a:p>
          <a:p>
            <a:pPr lvl="1" algn="just">
              <a:lnSpc>
                <a:spcPct val="115000"/>
              </a:lnSpc>
              <a:spcBef>
                <a:spcPts val="0"/>
              </a:spcBef>
              <a:buFont typeface="Wingdings" panose="05000000000000000000" pitchFamily="2" charset="2"/>
              <a:buChar char="q"/>
            </a:pPr>
            <a:r>
              <a:rPr lang="en-US" sz="28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Tentative conclusion: A predictor for future economic developments and eventual credit rating changes. </a:t>
            </a:r>
            <a:endParaRPr lang="en-US" sz="28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0"/>
              </a:spcBef>
              <a:buFont typeface="Wingdings" panose="05000000000000000000" pitchFamily="2" charset="2"/>
              <a:buChar char="q"/>
            </a:pPr>
            <a:r>
              <a:rPr lang="en-US" sz="32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A case for External Financing Needs</a:t>
            </a:r>
          </a:p>
          <a:p>
            <a:pPr lvl="1" algn="just">
              <a:lnSpc>
                <a:spcPct val="115000"/>
              </a:lnSpc>
              <a:spcBef>
                <a:spcPts val="0"/>
              </a:spcBef>
              <a:buFont typeface="Wingdings" panose="05000000000000000000" pitchFamily="2" charset="2"/>
              <a:buChar char="q"/>
            </a:pPr>
            <a:r>
              <a:rPr lang="en-US" sz="28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Takes in consideration the debt management skills and techniques </a:t>
            </a:r>
            <a:r>
              <a:rPr lang="en-US" sz="28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 </a:t>
            </a:r>
          </a:p>
        </p:txBody>
      </p:sp>
      <mc:AlternateContent xmlns:mc="http://schemas.openxmlformats.org/markup-compatibility/2006">
        <mc:Choice xmlns:pslz="http://schemas.microsoft.com/office/powerpoint/2016/slidezoom" xmlns="" Requires="pslz">
          <p:graphicFrame>
            <p:nvGraphicFramePr>
              <p:cNvPr id="6" name="Slide Zoom 5">
                <a:extLst>
                  <a:ext uri="{FF2B5EF4-FFF2-40B4-BE49-F238E27FC236}">
                    <a16:creationId xmlns:a16="http://schemas.microsoft.com/office/drawing/2014/main" id="{EAC1E521-1EE5-42CB-B52D-08EBF6E24463}"/>
                  </a:ext>
                </a:extLst>
              </p:cNvPr>
              <p:cNvGraphicFramePr>
                <a:graphicFrameLocks noChangeAspect="1"/>
              </p:cNvGraphicFramePr>
              <p:nvPr>
                <p:extLst>
                  <p:ext uri="{D42A27DB-BD31-4B8C-83A1-F6EECF244321}">
                    <p14:modId xmlns:p14="http://schemas.microsoft.com/office/powerpoint/2010/main" val="3717494252"/>
                  </p:ext>
                </p:extLst>
              </p:nvPr>
            </p:nvGraphicFramePr>
            <p:xfrm>
              <a:off x="10039927" y="1690688"/>
              <a:ext cx="539750" cy="444501"/>
            </p:xfrm>
            <a:graphic>
              <a:graphicData uri="http://schemas.microsoft.com/office/powerpoint/2016/slidezoom">
                <pslz:sldZm>
                  <pslz:sldZmObj sldId="266" cId="3089699038">
                    <pslz:zmPr id="{18280060-E3AA-4956-8351-F8186E51FEB1}" returnToParent="0" transitionDur="1000">
                      <p166:blipFill xmlns:p166="http://schemas.microsoft.com/office/powerpoint/2016/6/main">
                        <a:blip r:embed="rId2"/>
                        <a:stretch>
                          <a:fillRect/>
                        </a:stretch>
                      </p166:blipFill>
                      <p166:spPr xmlns:p166="http://schemas.microsoft.com/office/powerpoint/2016/6/main">
                        <a:xfrm>
                          <a:off x="0" y="0"/>
                          <a:ext cx="539750" cy="444501"/>
                        </a:xfrm>
                        <a:prstGeom prst="rect">
                          <a:avLst/>
                        </a:prstGeom>
                        <a:ln w="3175">
                          <a:solidFill>
                            <a:prstClr val="ltGray"/>
                          </a:solidFill>
                        </a:ln>
                      </p166:spPr>
                    </pslz:zmPr>
                  </pslz:sldZmObj>
                </pslz:sldZm>
              </a:graphicData>
            </a:graphic>
          </p:graphicFrame>
        </mc:Choice>
        <mc:Fallback>
          <p:pic>
            <p:nvPicPr>
              <p:cNvPr id="6" name="Slide Zoom 5">
                <a:hlinkClick r:id="rId3" action="ppaction://hlinksldjump"/>
                <a:extLst>
                  <a:ext uri="{FF2B5EF4-FFF2-40B4-BE49-F238E27FC236}">
                    <a16:creationId xmlns:pslz="http://schemas.microsoft.com/office/powerpoint/2016/slidezoom" xmlns="" xmlns:a16="http://schemas.microsoft.com/office/drawing/2014/main" id="{EAC1E521-1EE5-42CB-B52D-08EBF6E24463}"/>
                  </a:ext>
                </a:extLst>
              </p:cNvPr>
              <p:cNvPicPr>
                <a:picLocks noGrp="1" noRot="1" noChangeAspect="1" noMove="1" noResize="1" noEditPoints="1" noAdjustHandles="1" noChangeArrowheads="1" noChangeShapeType="1"/>
              </p:cNvPicPr>
              <p:nvPr/>
            </p:nvPicPr>
            <p:blipFill>
              <a:blip r:embed="rId4"/>
              <a:stretch>
                <a:fillRect/>
              </a:stretch>
            </p:blipFill>
            <p:spPr>
              <a:xfrm>
                <a:off x="10039927" y="1690688"/>
                <a:ext cx="539750" cy="444501"/>
              </a:xfrm>
              <a:prstGeom prst="rect">
                <a:avLst/>
              </a:prstGeom>
              <a:ln w="3175">
                <a:solidFill>
                  <a:prstClr val="ltGray"/>
                </a:solidFill>
              </a:ln>
            </p:spPr>
          </p:pic>
        </mc:Fallback>
      </mc:AlternateContent>
      <mc:AlternateContent xmlns:mc="http://schemas.openxmlformats.org/markup-compatibility/2006">
        <mc:Choice xmlns:pslz="http://schemas.microsoft.com/office/powerpoint/2016/slidezoom" xmlns="" Requires="pslz">
          <p:graphicFrame>
            <p:nvGraphicFramePr>
              <p:cNvPr id="8" name="Slide Zoom 7">
                <a:extLst>
                  <a:ext uri="{FF2B5EF4-FFF2-40B4-BE49-F238E27FC236}">
                    <a16:creationId xmlns:a16="http://schemas.microsoft.com/office/drawing/2014/main" id="{8EB5049B-5CCF-40E0-9047-F44273B987BE}"/>
                  </a:ext>
                </a:extLst>
              </p:cNvPr>
              <p:cNvGraphicFramePr>
                <a:graphicFrameLocks noChangeAspect="1"/>
              </p:cNvGraphicFramePr>
              <p:nvPr>
                <p:extLst>
                  <p:ext uri="{D42A27DB-BD31-4B8C-83A1-F6EECF244321}">
                    <p14:modId xmlns:p14="http://schemas.microsoft.com/office/powerpoint/2010/main" val="2650493285"/>
                  </p:ext>
                </p:extLst>
              </p:nvPr>
            </p:nvGraphicFramePr>
            <p:xfrm>
              <a:off x="10814050" y="5693172"/>
              <a:ext cx="539750" cy="348854"/>
            </p:xfrm>
            <a:graphic>
              <a:graphicData uri="http://schemas.microsoft.com/office/powerpoint/2016/slidezoom">
                <pslz:sldZm>
                  <pslz:sldZmObj sldId="279" cId="2711238025">
                    <pslz:zmPr id="{F39EA5F2-9B76-4165-A955-CD55E853F6B7}" returnToParent="0" transitionDur="1000">
                      <p166:blipFill xmlns:p166="http://schemas.microsoft.com/office/powerpoint/2016/6/main">
                        <a:blip r:embed="rId8"/>
                        <a:stretch>
                          <a:fillRect/>
                        </a:stretch>
                      </p166:blipFill>
                      <p166:spPr xmlns:p166="http://schemas.microsoft.com/office/powerpoint/2016/6/main">
                        <a:xfrm>
                          <a:off x="0" y="0"/>
                          <a:ext cx="539750" cy="348854"/>
                        </a:xfrm>
                        <a:prstGeom prst="rect">
                          <a:avLst/>
                        </a:prstGeom>
                        <a:ln w="3175">
                          <a:solidFill>
                            <a:prstClr val="ltGray"/>
                          </a:solidFill>
                        </a:ln>
                      </p166:spPr>
                    </pslz:zmPr>
                  </pslz:sldZmObj>
                </pslz:sldZm>
              </a:graphicData>
            </a:graphic>
          </p:graphicFrame>
        </mc:Choice>
        <mc:Fallback>
          <p:pic>
            <p:nvPicPr>
              <p:cNvPr id="8" name="Slide Zoom 7">
                <a:hlinkClick r:id="rId9" action="ppaction://hlinksldjump"/>
                <a:extLst>
                  <a:ext uri="{FF2B5EF4-FFF2-40B4-BE49-F238E27FC236}">
                    <a16:creationId xmlns:pslz="http://schemas.microsoft.com/office/powerpoint/2016/slidezoom" xmlns="" xmlns:a16="http://schemas.microsoft.com/office/drawing/2014/main" id="{8EB5049B-5CCF-40E0-9047-F44273B987BE}"/>
                  </a:ext>
                </a:extLst>
              </p:cNvPr>
              <p:cNvPicPr>
                <a:picLocks noGrp="1" noRot="1" noChangeAspect="1" noMove="1" noResize="1" noEditPoints="1" noAdjustHandles="1" noChangeArrowheads="1" noChangeShapeType="1"/>
              </p:cNvPicPr>
              <p:nvPr/>
            </p:nvPicPr>
            <p:blipFill>
              <a:blip r:embed="rId10"/>
              <a:stretch>
                <a:fillRect/>
              </a:stretch>
            </p:blipFill>
            <p:spPr>
              <a:xfrm>
                <a:off x="10814050" y="5693172"/>
                <a:ext cx="539750" cy="348854"/>
              </a:xfrm>
              <a:prstGeom prst="rect">
                <a:avLst/>
              </a:prstGeom>
              <a:ln w="3175">
                <a:solidFill>
                  <a:prstClr val="ltGray"/>
                </a:solidFill>
              </a:ln>
            </p:spPr>
          </p:pic>
        </mc:Fallback>
      </mc:AlternateContent>
    </p:spTree>
    <p:extLst>
      <p:ext uri="{BB962C8B-B14F-4D97-AF65-F5344CB8AC3E}">
        <p14:creationId xmlns:p14="http://schemas.microsoft.com/office/powerpoint/2010/main" val="68621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35"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style.rotation</p:attrName>
                                        </p:attrNameLst>
                                      </p:cBhvr>
                                      <p:tavLst>
                                        <p:tav tm="0">
                                          <p:val>
                                            <p:fltVal val="720"/>
                                          </p:val>
                                        </p:tav>
                                        <p:tav tm="100000">
                                          <p:val>
                                            <p:fltVal val="0"/>
                                          </p:val>
                                        </p:tav>
                                      </p:tavLst>
                                    </p:anim>
                                    <p:anim calcmode="lin" valueType="num">
                                      <p:cBhvr>
                                        <p:cTn id="13" dur="250" fill="hold"/>
                                        <p:tgtEl>
                                          <p:spTgt spid="6"/>
                                        </p:tgtEl>
                                        <p:attrNameLst>
                                          <p:attrName>ppt_h</p:attrName>
                                        </p:attrNameLst>
                                      </p:cBhvr>
                                      <p:tavLst>
                                        <p:tav tm="0">
                                          <p:val>
                                            <p:fltVal val="0"/>
                                          </p:val>
                                        </p:tav>
                                        <p:tav tm="100000">
                                          <p:val>
                                            <p:strVal val="#ppt_h"/>
                                          </p:val>
                                        </p:tav>
                                      </p:tavLst>
                                    </p:anim>
                                    <p:anim calcmode="lin" valueType="num">
                                      <p:cBhvr>
                                        <p:cTn id="14" dur="250" fill="hold"/>
                                        <p:tgtEl>
                                          <p:spTgt spid="6"/>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iterate type="wd">
                                    <p:tmPct val="500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iterate type="wd">
                                    <p:tmPct val="5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2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iterate type="wd">
                                    <p:tmPct val="5000"/>
                                  </p:iterate>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25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iterate type="wd">
                                    <p:tmPct val="5000"/>
                                  </p:iterate>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2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iterate type="wd">
                                    <p:tmPct val="5000"/>
                                  </p:iterate>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2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250" fill="hold"/>
                                        <p:tgtEl>
                                          <p:spTgt spid="3">
                                            <p:txEl>
                                              <p:pRg st="5" end="5"/>
                                            </p:txEl>
                                          </p:spTgt>
                                        </p:tgtEl>
                                        <p:attrNameLst>
                                          <p:attrName>ppt_y</p:attrName>
                                        </p:attrNameLst>
                                      </p:cBhvr>
                                      <p:tavLst>
                                        <p:tav tm="0">
                                          <p:val>
                                            <p:strVal val="0-#ppt_h/2"/>
                                          </p:val>
                                        </p:tav>
                                        <p:tav tm="100000">
                                          <p:val>
                                            <p:strVal val="#ppt_y"/>
                                          </p:val>
                                        </p:tav>
                                      </p:tavLst>
                                    </p:anim>
                                  </p:childTnLst>
                                </p:cTn>
                              </p:par>
                              <p:par>
                                <p:cTn id="45" presetID="35"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250"/>
                                        <p:tgtEl>
                                          <p:spTgt spid="8"/>
                                        </p:tgtEl>
                                      </p:cBhvr>
                                    </p:animEffect>
                                    <p:anim calcmode="lin" valueType="num">
                                      <p:cBhvr>
                                        <p:cTn id="48" dur="250" fill="hold"/>
                                        <p:tgtEl>
                                          <p:spTgt spid="8"/>
                                        </p:tgtEl>
                                        <p:attrNameLst>
                                          <p:attrName>style.rotation</p:attrName>
                                        </p:attrNameLst>
                                      </p:cBhvr>
                                      <p:tavLst>
                                        <p:tav tm="0">
                                          <p:val>
                                            <p:fltVal val="720"/>
                                          </p:val>
                                        </p:tav>
                                        <p:tav tm="100000">
                                          <p:val>
                                            <p:fltVal val="0"/>
                                          </p:val>
                                        </p:tav>
                                      </p:tavLst>
                                    </p:anim>
                                    <p:anim calcmode="lin" valueType="num">
                                      <p:cBhvr>
                                        <p:cTn id="49" dur="250" fill="hold"/>
                                        <p:tgtEl>
                                          <p:spTgt spid="8"/>
                                        </p:tgtEl>
                                        <p:attrNameLst>
                                          <p:attrName>ppt_h</p:attrName>
                                        </p:attrNameLst>
                                      </p:cBhvr>
                                      <p:tavLst>
                                        <p:tav tm="0">
                                          <p:val>
                                            <p:fltVal val="0"/>
                                          </p:val>
                                        </p:tav>
                                        <p:tav tm="100000">
                                          <p:val>
                                            <p:strVal val="#ppt_h"/>
                                          </p:val>
                                        </p:tav>
                                      </p:tavLst>
                                    </p:anim>
                                    <p:anim calcmode="lin" valueType="num">
                                      <p:cBhvr>
                                        <p:cTn id="50" dur="25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5"/>
            <a:ext cx="10515600" cy="874739"/>
          </a:xfrm>
        </p:spPr>
        <p:txBody>
          <a:bodyPr/>
          <a:lstStyle/>
          <a:p>
            <a:r>
              <a:rPr lang="en-US" sz="4400" dirty="0">
                <a:solidFill>
                  <a:srgbClr val="7030A0"/>
                </a:solidFill>
                <a:latin typeface="Calibri" panose="020F0502020204030204" pitchFamily="34" charset="0"/>
                <a:cs typeface="Times New Roman" panose="02020603050405020304" pitchFamily="18" charset="0"/>
              </a:rPr>
              <a:t>Stylized Facts </a:t>
            </a:r>
            <a:endParaRPr lang="en-US" dirty="0">
              <a:solidFill>
                <a:srgbClr val="7030A0"/>
              </a:solidFill>
            </a:endParaRPr>
          </a:p>
        </p:txBody>
      </p:sp>
      <p:graphicFrame>
        <p:nvGraphicFramePr>
          <p:cNvPr id="4" name="Table 4">
            <a:extLst>
              <a:ext uri="{FF2B5EF4-FFF2-40B4-BE49-F238E27FC236}">
                <a16:creationId xmlns:a16="http://schemas.microsoft.com/office/drawing/2014/main" xmlns="" id="{1A6FEC6D-37DF-467F-BB01-FDDD3C813BDC}"/>
              </a:ext>
            </a:extLst>
          </p:cNvPr>
          <p:cNvGraphicFramePr>
            <a:graphicFrameLocks noGrp="1"/>
          </p:cNvGraphicFramePr>
          <p:nvPr>
            <p:ph idx="1"/>
            <p:extLst>
              <p:ext uri="{D42A27DB-BD31-4B8C-83A1-F6EECF244321}">
                <p14:modId xmlns:p14="http://schemas.microsoft.com/office/powerpoint/2010/main" val="4150107934"/>
              </p:ext>
            </p:extLst>
          </p:nvPr>
        </p:nvGraphicFramePr>
        <p:xfrm>
          <a:off x="765048" y="1085105"/>
          <a:ext cx="10515600" cy="4735853"/>
        </p:xfrm>
        <a:graphic>
          <a:graphicData uri="http://schemas.openxmlformats.org/drawingml/2006/table">
            <a:tbl>
              <a:tblPr firstRow="1" bandRow="1">
                <a:tableStyleId>{C4B1156A-380E-4F78-BDF5-A606A8083BF9}</a:tableStyleId>
              </a:tblPr>
              <a:tblGrid>
                <a:gridCol w="5257800">
                  <a:extLst>
                    <a:ext uri="{9D8B030D-6E8A-4147-A177-3AD203B41FA5}">
                      <a16:colId xmlns:a16="http://schemas.microsoft.com/office/drawing/2014/main" xmlns="" val="2522151977"/>
                    </a:ext>
                  </a:extLst>
                </a:gridCol>
                <a:gridCol w="5257800">
                  <a:extLst>
                    <a:ext uri="{9D8B030D-6E8A-4147-A177-3AD203B41FA5}">
                      <a16:colId xmlns:a16="http://schemas.microsoft.com/office/drawing/2014/main" xmlns="" val="1705355262"/>
                    </a:ext>
                  </a:extLst>
                </a:gridCol>
              </a:tblGrid>
              <a:tr h="917496">
                <a:tc gridSpan="2">
                  <a:txBody>
                    <a:bodyPr/>
                    <a:lstStyle/>
                    <a:p>
                      <a:pPr algn="ctr"/>
                      <a:r>
                        <a:rPr lang="en-US" sz="2800" b="1" dirty="0">
                          <a:solidFill>
                            <a:srgbClr val="7030A0"/>
                          </a:solidFill>
                        </a:rPr>
                        <a:t>Sovereign Borrowing during Covid-19 Pandemic : </a:t>
                      </a:r>
                    </a:p>
                    <a:p>
                      <a:pPr algn="ctr"/>
                      <a:r>
                        <a:rPr lang="en-US" sz="2800" b="1" dirty="0">
                          <a:solidFill>
                            <a:srgbClr val="7030A0"/>
                          </a:solidFill>
                        </a:rPr>
                        <a:t>The case of Albania (ALB) and North Macedonia (NM) </a:t>
                      </a:r>
                    </a:p>
                  </a:txBody>
                  <a:tcPr>
                    <a:pattFill prst="pct5">
                      <a:fgClr>
                        <a:schemeClr val="accent1"/>
                      </a:fgClr>
                      <a:bgClr>
                        <a:schemeClr val="bg1"/>
                      </a:bgClr>
                    </a:pattFill>
                  </a:tcPr>
                </a:tc>
                <a:tc hMerge="1">
                  <a:txBody>
                    <a:bodyPr/>
                    <a:lstStyle/>
                    <a:p>
                      <a:endParaRPr lang="en-US" dirty="0"/>
                    </a:p>
                  </a:txBody>
                  <a:tcPr/>
                </a:tc>
                <a:extLst>
                  <a:ext uri="{0D108BD9-81ED-4DB2-BD59-A6C34878D82A}">
                    <a16:rowId xmlns:a16="http://schemas.microsoft.com/office/drawing/2014/main" xmlns="" val="1705247713"/>
                  </a:ext>
                </a:extLst>
              </a:tr>
              <a:tr h="529613">
                <a:tc>
                  <a:txBody>
                    <a:bodyPr/>
                    <a:lstStyle/>
                    <a:p>
                      <a:pPr algn="ctr"/>
                      <a:r>
                        <a:rPr lang="en-US" sz="2800" b="1" i="1" dirty="0">
                          <a:solidFill>
                            <a:srgbClr val="FF0000"/>
                          </a:solidFill>
                        </a:rPr>
                        <a:t>Main Similarities</a:t>
                      </a:r>
                    </a:p>
                  </a:txBody>
                  <a:tcPr>
                    <a:pattFill prst="pct5">
                      <a:fgClr>
                        <a:schemeClr val="accent1"/>
                      </a:fgClr>
                      <a:bgClr>
                        <a:schemeClr val="bg1"/>
                      </a:bgClr>
                    </a:pattFill>
                  </a:tcPr>
                </a:tc>
                <a:tc>
                  <a:txBody>
                    <a:bodyPr/>
                    <a:lstStyle/>
                    <a:p>
                      <a:pPr algn="ctr"/>
                      <a:r>
                        <a:rPr lang="en-US" sz="2800" b="1" i="1" dirty="0">
                          <a:solidFill>
                            <a:srgbClr val="FF0000"/>
                          </a:solidFill>
                        </a:rPr>
                        <a:t>Main Dissimilarities</a:t>
                      </a:r>
                    </a:p>
                  </a:txBody>
                  <a:tcPr>
                    <a:pattFill prst="pct5">
                      <a:fgClr>
                        <a:schemeClr val="accent1"/>
                      </a:fgClr>
                      <a:bgClr>
                        <a:schemeClr val="bg1"/>
                      </a:bgClr>
                    </a:pattFill>
                  </a:tcPr>
                </a:tc>
                <a:extLst>
                  <a:ext uri="{0D108BD9-81ED-4DB2-BD59-A6C34878D82A}">
                    <a16:rowId xmlns:a16="http://schemas.microsoft.com/office/drawing/2014/main" xmlns="" val="3591536353"/>
                  </a:ext>
                </a:extLst>
              </a:tr>
              <a:tr h="1331849">
                <a:tc>
                  <a:txBody>
                    <a:bodyPr/>
                    <a:lstStyle/>
                    <a:p>
                      <a:pPr algn="l"/>
                      <a:r>
                        <a:rPr lang="en-US" sz="2800" b="1" dirty="0">
                          <a:solidFill>
                            <a:srgbClr val="7030A0"/>
                          </a:solidFill>
                        </a:rPr>
                        <a:t>Size:          NM – €700 Million </a:t>
                      </a:r>
                    </a:p>
                    <a:p>
                      <a:pPr algn="l"/>
                      <a:r>
                        <a:rPr lang="en-US" sz="2800" b="1" dirty="0">
                          <a:solidFill>
                            <a:srgbClr val="7030A0"/>
                          </a:solidFill>
                        </a:rPr>
                        <a:t>                  ALB – €650 Million  </a:t>
                      </a:r>
                    </a:p>
                  </a:txBody>
                  <a:tcPr>
                    <a:pattFill prst="pct5">
                      <a:fgClr>
                        <a:schemeClr val="accent1"/>
                      </a:fgClr>
                      <a:bgClr>
                        <a:schemeClr val="bg1"/>
                      </a:bgClr>
                    </a:pattFill>
                  </a:tcPr>
                </a:tc>
                <a:tc>
                  <a:txBody>
                    <a:bodyPr/>
                    <a:lstStyle/>
                    <a:p>
                      <a:pPr algn="l"/>
                      <a:r>
                        <a:rPr lang="en-US" sz="2800" b="1" dirty="0">
                          <a:solidFill>
                            <a:srgbClr val="7030A0"/>
                          </a:solidFill>
                        </a:rPr>
                        <a:t>Maturity and Credit Rating (S&amp;P): </a:t>
                      </a:r>
                    </a:p>
                    <a:p>
                      <a:pPr algn="l"/>
                      <a:r>
                        <a:rPr lang="en-US" sz="2800" b="1" dirty="0">
                          <a:solidFill>
                            <a:srgbClr val="7030A0"/>
                          </a:solidFill>
                        </a:rPr>
                        <a:t>              NM – 6 years and BB-    </a:t>
                      </a:r>
                    </a:p>
                    <a:p>
                      <a:pPr algn="l"/>
                      <a:r>
                        <a:rPr lang="en-US" sz="2800" b="1" dirty="0">
                          <a:solidFill>
                            <a:srgbClr val="7030A0"/>
                          </a:solidFill>
                        </a:rPr>
                        <a:t>              ALB – 7 years and B+ </a:t>
                      </a:r>
                    </a:p>
                  </a:txBody>
                  <a:tcPr>
                    <a:pattFill prst="pct5">
                      <a:fgClr>
                        <a:schemeClr val="accent1"/>
                      </a:fgClr>
                      <a:bgClr>
                        <a:schemeClr val="bg1"/>
                      </a:bgClr>
                    </a:pattFill>
                  </a:tcPr>
                </a:tc>
                <a:extLst>
                  <a:ext uri="{0D108BD9-81ED-4DB2-BD59-A6C34878D82A}">
                    <a16:rowId xmlns:a16="http://schemas.microsoft.com/office/drawing/2014/main" xmlns="" val="554876420"/>
                  </a:ext>
                </a:extLst>
              </a:tr>
              <a:tr h="917496">
                <a:tc>
                  <a:txBody>
                    <a:bodyPr/>
                    <a:lstStyle/>
                    <a:p>
                      <a:pPr algn="l"/>
                      <a:r>
                        <a:rPr lang="en-US" sz="2800" b="1" dirty="0">
                          <a:solidFill>
                            <a:srgbClr val="7030A0"/>
                          </a:solidFill>
                        </a:rPr>
                        <a:t>Rate:    NM – 3.67% </a:t>
                      </a:r>
                      <a:r>
                        <a:rPr lang="en-US" sz="2800" b="1" dirty="0">
                          <a:solidFill>
                            <a:srgbClr val="FF0000"/>
                          </a:solidFill>
                        </a:rPr>
                        <a:t>(2018: 2.75%)</a:t>
                      </a:r>
                    </a:p>
                    <a:p>
                      <a:pPr algn="l"/>
                      <a:r>
                        <a:rPr lang="en-US" sz="2800" b="1" dirty="0">
                          <a:solidFill>
                            <a:srgbClr val="7030A0"/>
                          </a:solidFill>
                        </a:rPr>
                        <a:t>             ALB – 3.625% </a:t>
                      </a:r>
                      <a:r>
                        <a:rPr lang="en-US" sz="2800" b="1" dirty="0">
                          <a:solidFill>
                            <a:srgbClr val="FF0000"/>
                          </a:solidFill>
                        </a:rPr>
                        <a:t>(2018: 3.5%)</a:t>
                      </a:r>
                    </a:p>
                  </a:txBody>
                  <a:tcPr>
                    <a:pattFill prst="pct5">
                      <a:fgClr>
                        <a:schemeClr val="accent1"/>
                      </a:fgClr>
                      <a:bgClr>
                        <a:schemeClr val="bg1"/>
                      </a:bgClr>
                    </a:pattFill>
                  </a:tcPr>
                </a:tc>
                <a:tc>
                  <a:txBody>
                    <a:bodyPr/>
                    <a:lstStyle/>
                    <a:p>
                      <a:pPr algn="l"/>
                      <a:r>
                        <a:rPr lang="en-US" sz="2800" b="1" dirty="0">
                          <a:solidFill>
                            <a:srgbClr val="7030A0"/>
                          </a:solidFill>
                        </a:rPr>
                        <a:t>Refinancing:    NM – €700 Million </a:t>
                      </a:r>
                    </a:p>
                    <a:p>
                      <a:pPr algn="ctr"/>
                      <a:r>
                        <a:rPr lang="en-US" sz="2800" b="1" dirty="0">
                          <a:solidFill>
                            <a:srgbClr val="7030A0"/>
                          </a:solidFill>
                        </a:rPr>
                        <a:t>                        ALB – €250 Million </a:t>
                      </a:r>
                    </a:p>
                  </a:txBody>
                  <a:tcPr>
                    <a:pattFill prst="pct5">
                      <a:fgClr>
                        <a:schemeClr val="accent1"/>
                      </a:fgClr>
                      <a:bgClr>
                        <a:schemeClr val="bg1"/>
                      </a:bgClr>
                    </a:pattFill>
                  </a:tcPr>
                </a:tc>
                <a:extLst>
                  <a:ext uri="{0D108BD9-81ED-4DB2-BD59-A6C34878D82A}">
                    <a16:rowId xmlns:a16="http://schemas.microsoft.com/office/drawing/2014/main" xmlns="" val="1520315797"/>
                  </a:ext>
                </a:extLst>
              </a:tr>
              <a:tr h="917496">
                <a:tc>
                  <a:txBody>
                    <a:bodyPr/>
                    <a:lstStyle/>
                    <a:p>
                      <a:pPr algn="l"/>
                      <a:r>
                        <a:rPr lang="en-US" sz="2800" b="1" dirty="0">
                          <a:solidFill>
                            <a:srgbClr val="7030A0"/>
                          </a:solidFill>
                        </a:rPr>
                        <a:t>Timing:    NM – May 27</a:t>
                      </a:r>
                      <a:r>
                        <a:rPr lang="en-US" sz="2800" b="1" baseline="30000" dirty="0">
                          <a:solidFill>
                            <a:srgbClr val="7030A0"/>
                          </a:solidFill>
                        </a:rPr>
                        <a:t>th</a:t>
                      </a:r>
                      <a:r>
                        <a:rPr lang="en-US" sz="2800" b="1" dirty="0">
                          <a:solidFill>
                            <a:srgbClr val="7030A0"/>
                          </a:solidFill>
                        </a:rPr>
                        <a:t> , 2020</a:t>
                      </a:r>
                    </a:p>
                    <a:p>
                      <a:pPr algn="ctr"/>
                      <a:r>
                        <a:rPr lang="en-US" sz="2800" b="1" dirty="0">
                          <a:solidFill>
                            <a:srgbClr val="7030A0"/>
                          </a:solidFill>
                        </a:rPr>
                        <a:t>            ALB – June 10</a:t>
                      </a:r>
                      <a:r>
                        <a:rPr lang="en-US" sz="2800" b="1" baseline="30000" dirty="0">
                          <a:solidFill>
                            <a:srgbClr val="7030A0"/>
                          </a:solidFill>
                        </a:rPr>
                        <a:t>th</a:t>
                      </a:r>
                      <a:r>
                        <a:rPr lang="en-US" sz="2800" b="1" dirty="0">
                          <a:solidFill>
                            <a:srgbClr val="7030A0"/>
                          </a:solidFill>
                        </a:rPr>
                        <a:t> , 2020</a:t>
                      </a:r>
                    </a:p>
                  </a:txBody>
                  <a:tcPr>
                    <a:pattFill prst="pct5">
                      <a:fgClr>
                        <a:schemeClr val="accent1"/>
                      </a:fgClr>
                      <a:bgClr>
                        <a:schemeClr val="bg1"/>
                      </a:bgClr>
                    </a:pattFill>
                  </a:tcPr>
                </a:tc>
                <a:tc>
                  <a:txBody>
                    <a:bodyPr/>
                    <a:lstStyle/>
                    <a:p>
                      <a:pPr algn="l"/>
                      <a:r>
                        <a:rPr lang="en-US" sz="2800" b="1" dirty="0">
                          <a:solidFill>
                            <a:srgbClr val="7030A0"/>
                          </a:solidFill>
                        </a:rPr>
                        <a:t>Political Agreement: </a:t>
                      </a:r>
                    </a:p>
                    <a:p>
                      <a:pPr algn="l"/>
                      <a:r>
                        <a:rPr lang="en-US" sz="2800" b="1" dirty="0">
                          <a:solidFill>
                            <a:srgbClr val="7030A0"/>
                          </a:solidFill>
                        </a:rPr>
                        <a:t>                       ALB – June 5</a:t>
                      </a:r>
                      <a:r>
                        <a:rPr lang="en-US" sz="2800" b="1" baseline="30000" dirty="0">
                          <a:solidFill>
                            <a:srgbClr val="7030A0"/>
                          </a:solidFill>
                        </a:rPr>
                        <a:t>th</a:t>
                      </a:r>
                      <a:r>
                        <a:rPr lang="en-US" sz="2800" b="1" dirty="0">
                          <a:solidFill>
                            <a:srgbClr val="7030A0"/>
                          </a:solidFill>
                        </a:rPr>
                        <a:t> , 2020</a:t>
                      </a:r>
                      <a:r>
                        <a:rPr lang="en-US" sz="2800" b="1" dirty="0">
                          <a:solidFill>
                            <a:srgbClr val="FF66FF"/>
                          </a:solidFill>
                        </a:rPr>
                        <a:t>*</a:t>
                      </a:r>
                    </a:p>
                  </a:txBody>
                  <a:tcPr>
                    <a:pattFill prst="pct5">
                      <a:fgClr>
                        <a:schemeClr val="accent1"/>
                      </a:fgClr>
                      <a:bgClr>
                        <a:schemeClr val="bg1"/>
                      </a:bgClr>
                    </a:pattFill>
                  </a:tcPr>
                </a:tc>
                <a:extLst>
                  <a:ext uri="{0D108BD9-81ED-4DB2-BD59-A6C34878D82A}">
                    <a16:rowId xmlns:a16="http://schemas.microsoft.com/office/drawing/2014/main" xmlns="" val="3455887784"/>
                  </a:ext>
                </a:extLst>
              </a:tr>
            </a:tbl>
          </a:graphicData>
        </a:graphic>
      </p:graphicFrame>
      <mc:AlternateContent xmlns:mc="http://schemas.openxmlformats.org/markup-compatibility/2006">
        <mc:Choice xmlns:pslz="http://schemas.microsoft.com/office/powerpoint/2016/slidezoom" xmlns="" Requires="pslz">
          <p:graphicFrame>
            <p:nvGraphicFramePr>
              <p:cNvPr id="5" name="Slide Zoom 4">
                <a:extLst>
                  <a:ext uri="{FF2B5EF4-FFF2-40B4-BE49-F238E27FC236}">
                    <a16:creationId xmlns:a16="http://schemas.microsoft.com/office/drawing/2014/main" id="{FAADFEF8-91FE-41FF-AB11-658092DCAE91}"/>
                  </a:ext>
                </a:extLst>
              </p:cNvPr>
              <p:cNvGraphicFramePr>
                <a:graphicFrameLocks noChangeAspect="1"/>
              </p:cNvGraphicFramePr>
              <p:nvPr>
                <p:extLst>
                  <p:ext uri="{D42A27DB-BD31-4B8C-83A1-F6EECF244321}">
                    <p14:modId xmlns:p14="http://schemas.microsoft.com/office/powerpoint/2010/main" val="3174567116"/>
                  </p:ext>
                </p:extLst>
              </p:nvPr>
            </p:nvGraphicFramePr>
            <p:xfrm>
              <a:off x="10308244" y="1462088"/>
              <a:ext cx="812800" cy="457200"/>
            </p:xfrm>
            <a:graphic>
              <a:graphicData uri="http://schemas.microsoft.com/office/powerpoint/2016/slidezoom">
                <pslz:sldZm>
                  <pslz:sldZmObj sldId="277" cId="686213370">
                    <pslz:zmPr id="{B12D34F5-3FA2-4409-B221-0B2B2F38E2FC}" returnToParent="0" transitionDur="1000">
                      <p166:blipFill xmlns:p166="http://schemas.microsoft.com/office/powerpoint/2016/6/main">
                        <a:blip r:embed="rId2"/>
                        <a:stretch>
                          <a:fillRect/>
                        </a:stretch>
                      </p166:blipFill>
                      <p166:spPr xmlns:p166="http://schemas.microsoft.com/office/powerpoint/2016/6/main">
                        <a:xfrm>
                          <a:off x="0" y="0"/>
                          <a:ext cx="812800" cy="457200"/>
                        </a:xfrm>
                        <a:prstGeom prst="rect">
                          <a:avLst/>
                        </a:prstGeom>
                        <a:ln w="3175">
                          <a:solidFill>
                            <a:prstClr val="ltGray"/>
                          </a:solidFill>
                        </a:ln>
                      </p166:spPr>
                    </pslz:zmPr>
                  </pslz:sldZmObj>
                </pslz:sldZm>
              </a:graphicData>
            </a:graphic>
          </p:graphicFrame>
        </mc:Choice>
        <mc:Fallback>
          <p:pic>
            <p:nvPicPr>
              <p:cNvPr id="5" name="Slide Zoom 4">
                <a:hlinkClick r:id="rId3" action="ppaction://hlinksldjump"/>
                <a:extLst>
                  <a:ext uri="{FF2B5EF4-FFF2-40B4-BE49-F238E27FC236}">
                    <a16:creationId xmlns:pslz="http://schemas.microsoft.com/office/powerpoint/2016/slidezoom" xmlns="" xmlns:a16="http://schemas.microsoft.com/office/drawing/2014/main" id="{FAADFEF8-91FE-41FF-AB11-658092DCAE91}"/>
                  </a:ext>
                </a:extLst>
              </p:cNvPr>
              <p:cNvPicPr>
                <a:picLocks noGrp="1" noRot="1" noChangeAspect="1" noMove="1" noResize="1" noEditPoints="1" noAdjustHandles="1" noChangeArrowheads="1" noChangeShapeType="1"/>
              </p:cNvPicPr>
              <p:nvPr/>
            </p:nvPicPr>
            <p:blipFill>
              <a:blip r:embed="rId4"/>
              <a:stretch>
                <a:fillRect/>
              </a:stretch>
            </p:blipFill>
            <p:spPr>
              <a:xfrm>
                <a:off x="10308244" y="1462088"/>
                <a:ext cx="812800" cy="457200"/>
              </a:xfrm>
              <a:prstGeom prst="rect">
                <a:avLst/>
              </a:prstGeom>
              <a:ln w="3175">
                <a:solidFill>
                  <a:prstClr val="ltGray"/>
                </a:solidFill>
              </a:ln>
            </p:spPr>
          </p:pic>
        </mc:Fallback>
      </mc:AlternateContent>
      <p:sp>
        <p:nvSpPr>
          <p:cNvPr id="6" name="TextBox 5">
            <a:extLst>
              <a:ext uri="{FF2B5EF4-FFF2-40B4-BE49-F238E27FC236}">
                <a16:creationId xmlns:a16="http://schemas.microsoft.com/office/drawing/2014/main" xmlns="" id="{0DA9C748-4524-4F93-AC45-1CE1EBA3A4B2}"/>
              </a:ext>
            </a:extLst>
          </p:cNvPr>
          <p:cNvSpPr txBox="1"/>
          <p:nvPr/>
        </p:nvSpPr>
        <p:spPr>
          <a:xfrm>
            <a:off x="813816" y="5820958"/>
            <a:ext cx="10515600" cy="646331"/>
          </a:xfrm>
          <a:prstGeom prst="rect">
            <a:avLst/>
          </a:prstGeom>
          <a:noFill/>
        </p:spPr>
        <p:txBody>
          <a:bodyPr wrap="square">
            <a:spAutoFit/>
          </a:bodyPr>
          <a:lstStyle/>
          <a:p>
            <a:pPr algn="ctr" fontAlgn="b"/>
            <a:r>
              <a:rPr lang="en-US" sz="1800" b="1" i="0" u="none" strike="noStrike" dirty="0">
                <a:solidFill>
                  <a:srgbClr val="F61CCC"/>
                </a:solidFill>
                <a:effectLst/>
                <a:latin typeface="Calibri" panose="020F0502020204030204" pitchFamily="34" charset="0"/>
              </a:rPr>
              <a:t>Info Source</a:t>
            </a:r>
            <a:r>
              <a:rPr lang="en-US" b="1" dirty="0">
                <a:solidFill>
                  <a:srgbClr val="F61CCC"/>
                </a:solidFill>
                <a:latin typeface="Calibri" panose="020F0502020204030204" pitchFamily="34" charset="0"/>
              </a:rPr>
              <a:t>: </a:t>
            </a:r>
            <a:r>
              <a:rPr lang="en-US" b="1" i="1" dirty="0">
                <a:solidFill>
                  <a:srgbClr val="F61CCC"/>
                </a:solidFill>
                <a:latin typeface="Calibri" panose="020F0502020204030204" pitchFamily="34" charset="0"/>
                <a:hlinkClick r:id="rId5"/>
              </a:rPr>
              <a:t>https://seenews.com/</a:t>
            </a:r>
            <a:endParaRPr lang="en-US" b="1" i="1" dirty="0">
              <a:solidFill>
                <a:srgbClr val="F61CCC"/>
              </a:solidFill>
              <a:latin typeface="Calibri" panose="020F0502020204030204" pitchFamily="34" charset="0"/>
            </a:endParaRPr>
          </a:p>
          <a:p>
            <a:pPr fontAlgn="b"/>
            <a:r>
              <a:rPr lang="en-US" b="1" i="1" dirty="0">
                <a:solidFill>
                  <a:srgbClr val="F61CCC"/>
                </a:solidFill>
                <a:latin typeface="Calibri" panose="020F0502020204030204" pitchFamily="34" charset="0"/>
              </a:rPr>
              <a:t>For 2021, t</a:t>
            </a:r>
            <a:r>
              <a:rPr lang="en-US" sz="1800" b="1" i="1" u="none" strike="noStrike" dirty="0">
                <a:solidFill>
                  <a:srgbClr val="F61CCC"/>
                </a:solidFill>
                <a:effectLst/>
                <a:latin typeface="Calibri" panose="020F0502020204030204" pitchFamily="34" charset="0"/>
              </a:rPr>
              <a:t>he Democracy Index </a:t>
            </a:r>
            <a:r>
              <a:rPr lang="en-US" b="1" i="1" dirty="0">
                <a:solidFill>
                  <a:srgbClr val="F61CCC"/>
                </a:solidFill>
                <a:latin typeface="Calibri" panose="020F0502020204030204" pitchFamily="34" charset="0"/>
              </a:rPr>
              <a:t>increased </a:t>
            </a:r>
            <a:r>
              <a:rPr lang="en-US" sz="1800" b="1" i="1" u="none" strike="noStrike" dirty="0">
                <a:solidFill>
                  <a:srgbClr val="F61CCC"/>
                </a:solidFill>
                <a:effectLst/>
                <a:latin typeface="Calibri" panose="020F0502020204030204" pitchFamily="34" charset="0"/>
              </a:rPr>
              <a:t>by 3.23% for Albania and decreased by 1.34% for North Macedonia </a:t>
            </a:r>
          </a:p>
        </p:txBody>
      </p:sp>
    </p:spTree>
    <p:extLst>
      <p:ext uri="{BB962C8B-B14F-4D97-AF65-F5344CB8AC3E}">
        <p14:creationId xmlns:p14="http://schemas.microsoft.com/office/powerpoint/2010/main" val="3089699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3">
                                          <p:stCondLst>
                                            <p:cond delay="0"/>
                                          </p:stCondLst>
                                        </p:cTn>
                                        <p:tgtEl>
                                          <p:spTgt spid="4"/>
                                        </p:tgtEl>
                                      </p:cBhvr>
                                    </p:animEffect>
                                    <p:anim calcmode="lin" valueType="num">
                                      <p:cBhvr>
                                        <p:cTn id="8" dur="228"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83"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83" tmFilter="0, 0; 0.125,0.2665; 0.25,0.4; 0.375,0.465; 0.5,0.5;  0.625,0.535; 0.75,0.6; 0.875,0.7335; 1,1">
                                          <p:stCondLst>
                                            <p:cond delay="83"/>
                                          </p:stCondLst>
                                        </p:cTn>
                                        <p:tgtEl>
                                          <p:spTgt spid="4"/>
                                        </p:tgtEl>
                                        <p:attrNameLst>
                                          <p:attrName>ppt_y</p:attrName>
                                        </p:attrNameLst>
                                      </p:cBhvr>
                                      <p:tavLst>
                                        <p:tav tm="0" fmla="#ppt_y-sin(pi*$)/9">
                                          <p:val>
                                            <p:fltVal val="0"/>
                                          </p:val>
                                        </p:tav>
                                        <p:tav tm="100000">
                                          <p:val>
                                            <p:fltVal val="1"/>
                                          </p:val>
                                        </p:tav>
                                      </p:tavLst>
                                    </p:anim>
                                    <p:anim calcmode="lin" valueType="num">
                                      <p:cBhvr>
                                        <p:cTn id="11" dur="43" tmFilter="0, 0; 0.125,0.2665; 0.25,0.4; 0.375,0.465; 0.5,0.5;  0.625,0.535; 0.75,0.6; 0.875,0.7335; 1,1">
                                          <p:stCondLst>
                                            <p:cond delay="165"/>
                                          </p:stCondLst>
                                        </p:cTn>
                                        <p:tgtEl>
                                          <p:spTgt spid="4"/>
                                        </p:tgtEl>
                                        <p:attrNameLst>
                                          <p:attrName>ppt_y</p:attrName>
                                        </p:attrNameLst>
                                      </p:cBhvr>
                                      <p:tavLst>
                                        <p:tav tm="0" fmla="#ppt_y-sin(pi*$)/27">
                                          <p:val>
                                            <p:fltVal val="0"/>
                                          </p:val>
                                        </p:tav>
                                        <p:tav tm="100000">
                                          <p:val>
                                            <p:fltVal val="1"/>
                                          </p:val>
                                        </p:tav>
                                      </p:tavLst>
                                    </p:anim>
                                    <p:anim calcmode="lin" valueType="num">
                                      <p:cBhvr>
                                        <p:cTn id="12" dur="20" tmFilter="0, 0; 0.125,0.2665; 0.25,0.4; 0.375,0.465; 0.5,0.5;  0.625,0.535; 0.75,0.6; 0.875,0.7335; 1,1">
                                          <p:stCondLst>
                                            <p:cond delay="205"/>
                                          </p:stCondLst>
                                        </p:cTn>
                                        <p:tgtEl>
                                          <p:spTgt spid="4"/>
                                        </p:tgtEl>
                                        <p:attrNameLst>
                                          <p:attrName>ppt_y</p:attrName>
                                        </p:attrNameLst>
                                      </p:cBhvr>
                                      <p:tavLst>
                                        <p:tav tm="0" fmla="#ppt_y-sin(pi*$)/81">
                                          <p:val>
                                            <p:fltVal val="0"/>
                                          </p:val>
                                        </p:tav>
                                        <p:tav tm="100000">
                                          <p:val>
                                            <p:fltVal val="1"/>
                                          </p:val>
                                        </p:tav>
                                      </p:tavLst>
                                    </p:anim>
                                    <p:animScale>
                                      <p:cBhvr>
                                        <p:cTn id="13" dur="5">
                                          <p:stCondLst>
                                            <p:cond delay="80"/>
                                          </p:stCondLst>
                                        </p:cTn>
                                        <p:tgtEl>
                                          <p:spTgt spid="4"/>
                                        </p:tgtEl>
                                      </p:cBhvr>
                                      <p:to x="100000" y="60000"/>
                                    </p:animScale>
                                    <p:animScale>
                                      <p:cBhvr>
                                        <p:cTn id="14" dur="20" decel="50000">
                                          <p:stCondLst>
                                            <p:cond delay="85"/>
                                          </p:stCondLst>
                                        </p:cTn>
                                        <p:tgtEl>
                                          <p:spTgt spid="4"/>
                                        </p:tgtEl>
                                      </p:cBhvr>
                                      <p:to x="100000" y="100000"/>
                                    </p:animScale>
                                    <p:animScale>
                                      <p:cBhvr>
                                        <p:cTn id="15" dur="5">
                                          <p:stCondLst>
                                            <p:cond delay="163"/>
                                          </p:stCondLst>
                                        </p:cTn>
                                        <p:tgtEl>
                                          <p:spTgt spid="4"/>
                                        </p:tgtEl>
                                      </p:cBhvr>
                                      <p:to x="100000" y="80000"/>
                                    </p:animScale>
                                    <p:animScale>
                                      <p:cBhvr>
                                        <p:cTn id="16" dur="20" decel="50000">
                                          <p:stCondLst>
                                            <p:cond delay="168"/>
                                          </p:stCondLst>
                                        </p:cTn>
                                        <p:tgtEl>
                                          <p:spTgt spid="4"/>
                                        </p:tgtEl>
                                      </p:cBhvr>
                                      <p:to x="100000" y="100000"/>
                                    </p:animScale>
                                    <p:animScale>
                                      <p:cBhvr>
                                        <p:cTn id="17" dur="5">
                                          <p:stCondLst>
                                            <p:cond delay="205"/>
                                          </p:stCondLst>
                                        </p:cTn>
                                        <p:tgtEl>
                                          <p:spTgt spid="4"/>
                                        </p:tgtEl>
                                      </p:cBhvr>
                                      <p:to x="100000" y="90000"/>
                                    </p:animScale>
                                    <p:animScale>
                                      <p:cBhvr>
                                        <p:cTn id="18" dur="20" decel="50000">
                                          <p:stCondLst>
                                            <p:cond delay="208"/>
                                          </p:stCondLst>
                                        </p:cTn>
                                        <p:tgtEl>
                                          <p:spTgt spid="4"/>
                                        </p:tgtEl>
                                      </p:cBhvr>
                                      <p:to x="100000" y="100000"/>
                                    </p:animScale>
                                    <p:animScale>
                                      <p:cBhvr>
                                        <p:cTn id="19" dur="5">
                                          <p:stCondLst>
                                            <p:cond delay="225"/>
                                          </p:stCondLst>
                                        </p:cTn>
                                        <p:tgtEl>
                                          <p:spTgt spid="4"/>
                                        </p:tgtEl>
                                      </p:cBhvr>
                                      <p:to x="100000" y="95000"/>
                                    </p:animScale>
                                    <p:animScale>
                                      <p:cBhvr>
                                        <p:cTn id="20" dur="20" decel="50000">
                                          <p:stCondLst>
                                            <p:cond delay="230"/>
                                          </p:stCondLst>
                                        </p:cTn>
                                        <p:tgtEl>
                                          <p:spTgt spid="4"/>
                                        </p:tgtEl>
                                      </p:cBhvr>
                                      <p:to x="100000" y="100000"/>
                                    </p:animScale>
                                  </p:childTnLst>
                                </p:cTn>
                              </p:par>
                            </p:childTnLst>
                          </p:cTn>
                        </p:par>
                        <p:par>
                          <p:cTn id="21" fill="hold">
                            <p:stCondLst>
                              <p:cond delay="25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250" fill="hold"/>
                                        <p:tgtEl>
                                          <p:spTgt spid="6"/>
                                        </p:tgtEl>
                                        <p:attrNameLst>
                                          <p:attrName>ppt_x</p:attrName>
                                        </p:attrNameLst>
                                      </p:cBhvr>
                                      <p:tavLst>
                                        <p:tav tm="0">
                                          <p:val>
                                            <p:strVal val="#ppt_x"/>
                                          </p:val>
                                        </p:tav>
                                        <p:tav tm="100000">
                                          <p:val>
                                            <p:strVal val="#ppt_x"/>
                                          </p:val>
                                        </p:tav>
                                      </p:tavLst>
                                    </p:anim>
                                    <p:anim calcmode="lin" valueType="num">
                                      <p:cBhvr additive="base">
                                        <p:cTn id="25" dur="25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ppt_x"/>
                                          </p:val>
                                        </p:tav>
                                        <p:tav tm="100000">
                                          <p:val>
                                            <p:strVal val="#ppt_x"/>
                                          </p:val>
                                        </p:tav>
                                      </p:tavLst>
                                    </p:anim>
                                    <p:anim calcmode="lin" valueType="num">
                                      <p:cBhvr additive="base">
                                        <p:cTn id="30" dur="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Stylized Facts and Hypothesis</a:t>
            </a:r>
            <a:endParaRPr lang="en-US" dirty="0">
              <a:solidFill>
                <a:srgbClr val="7030A0"/>
              </a:solidFill>
            </a:endParaRP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690688"/>
            <a:ext cx="10515600" cy="4351338"/>
          </a:xfrm>
        </p:spPr>
        <p:txBody>
          <a:bodyPr>
            <a:normAutofit/>
          </a:bodyPr>
          <a:lstStyle/>
          <a:p>
            <a:pPr marR="0" lvl="0" algn="just">
              <a:lnSpc>
                <a:spcPct val="115000"/>
              </a:lnSpc>
              <a:spcBef>
                <a:spcPts val="0"/>
              </a:spcBef>
              <a:spcAft>
                <a:spcPts val="0"/>
              </a:spcAft>
              <a:buFont typeface="Wingdings" panose="05000000000000000000" pitchFamily="2" charset="2"/>
              <a:buChar char="q"/>
            </a:pPr>
            <a:r>
              <a:rPr lang="en-US" sz="3400" i="1"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Hypothesis</a:t>
            </a:r>
            <a:r>
              <a:rPr lang="en-US" sz="34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 </a:t>
            </a:r>
          </a:p>
          <a:p>
            <a:pPr marL="457200" lvl="1" indent="0" algn="just">
              <a:lnSpc>
                <a:spcPct val="115000"/>
              </a:lnSpc>
              <a:spcBef>
                <a:spcPts val="0"/>
              </a:spcBef>
              <a:buNone/>
            </a:pP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In this paper we  hypothesize that, besides credit ratings, the crisis, democracy level and debt management process are additional useful factors in explaining the variability of the sovereign bond rate spreads over some credit risk-free interest rate. </a:t>
            </a:r>
            <a:endParaRPr lang="en-US" sz="34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123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iterate type="wd">
                                    <p:tmPct val="4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iterate type="wd">
                                    <p:tmPct val="4000"/>
                                  </p:iterate>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2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25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BC43B6-339B-46CA-8AEC-AB022F68232C}"/>
              </a:ext>
            </a:extLst>
          </p:cNvPr>
          <p:cNvSpPr>
            <a:spLocks noGrp="1"/>
          </p:cNvSpPr>
          <p:nvPr>
            <p:ph type="title"/>
          </p:nvPr>
        </p:nvSpPr>
        <p:spPr>
          <a:xfrm>
            <a:off x="838200" y="365126"/>
            <a:ext cx="10515600" cy="815282"/>
          </a:xfrm>
        </p:spPr>
        <p:txBody>
          <a:bodyPr/>
          <a:lstStyle/>
          <a:p>
            <a:r>
              <a:rPr lang="en-US" sz="4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Literature</a:t>
            </a:r>
          </a:p>
        </p:txBody>
      </p:sp>
      <p:sp>
        <p:nvSpPr>
          <p:cNvPr id="3" name="Content Placeholder 2">
            <a:extLst>
              <a:ext uri="{FF2B5EF4-FFF2-40B4-BE49-F238E27FC236}">
                <a16:creationId xmlns:a16="http://schemas.microsoft.com/office/drawing/2014/main" xmlns="" id="{15D25934-86E0-4400-B77E-DBF8AD096E17}"/>
              </a:ext>
            </a:extLst>
          </p:cNvPr>
          <p:cNvSpPr>
            <a:spLocks noGrp="1"/>
          </p:cNvSpPr>
          <p:nvPr>
            <p:ph idx="1"/>
          </p:nvPr>
        </p:nvSpPr>
        <p:spPr>
          <a:xfrm>
            <a:off x="838200" y="1313412"/>
            <a:ext cx="10515600" cy="4863552"/>
          </a:xfrm>
        </p:spPr>
        <p:txBody>
          <a:bodyPr>
            <a:normAutofit fontScale="85000" lnSpcReduction="20000"/>
          </a:bodyPr>
          <a:lstStyle/>
          <a:p>
            <a:pPr marR="0" lvl="0">
              <a:lnSpc>
                <a:spcPct val="115000"/>
              </a:lnSpc>
              <a:spcBef>
                <a:spcPts val="0"/>
              </a:spcBef>
              <a:spcAft>
                <a:spcPts val="0"/>
              </a:spcAft>
              <a:buFont typeface="Wingdings" panose="05000000000000000000" pitchFamily="2" charset="2"/>
              <a:buChar char="q"/>
            </a:pPr>
            <a:r>
              <a:rPr lang="en-US" sz="34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From the abundant existing literature on emerging markets spreads we found t</a:t>
            </a:r>
            <a:r>
              <a:rPr lang="en-US" sz="3400" dirty="0">
                <a:solidFill>
                  <a:srgbClr val="FF66FF"/>
                </a:solidFill>
                <a:effectLst/>
                <a:latin typeface="Calibri" panose="020F0502020204030204" pitchFamily="34" charset="0"/>
                <a:ea typeface="Times New Roman" panose="02020603050405020304" pitchFamily="18" charset="0"/>
                <a:cs typeface="Times New Roman" panose="02020603050405020304" pitchFamily="18" charset="0"/>
              </a:rPr>
              <a:t>wo articles that are the closest to our study.</a:t>
            </a:r>
          </a:p>
          <a:p>
            <a:pPr marR="0" lvl="0">
              <a:lnSpc>
                <a:spcPct val="115000"/>
              </a:lnSpc>
              <a:spcBef>
                <a:spcPts val="0"/>
              </a:spcBef>
              <a:spcAft>
                <a:spcPts val="0"/>
              </a:spcAft>
              <a:buFont typeface="Wingdings" panose="05000000000000000000" pitchFamily="2" charset="2"/>
              <a:buChar char="q"/>
            </a:pPr>
            <a:r>
              <a:rPr lang="en-US" sz="3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rPr>
              <a:t>Amadou N. R. Sy </a:t>
            </a: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(2001) uses a panel data estimation of a simple univariate model of sovereign spreads on ratings to analyze statistically significant deviations from the estimated relationship.</a:t>
            </a:r>
          </a:p>
          <a:p>
            <a:pPr marR="0" lvl="0">
              <a:lnSpc>
                <a:spcPct val="115000"/>
              </a:lnSpc>
              <a:spcBef>
                <a:spcPts val="0"/>
              </a:spcBef>
              <a:spcAft>
                <a:spcPts val="0"/>
              </a:spcAft>
              <a:buFont typeface="Wingdings" panose="05000000000000000000" pitchFamily="2" charset="2"/>
              <a:buChar char="q"/>
            </a:pPr>
            <a:r>
              <a:rPr lang="en-US" sz="3400" dirty="0">
                <a:solidFill>
                  <a:srgbClr val="FF66FF"/>
                </a:solidFill>
                <a:latin typeface="Calibri" panose="020F0502020204030204" pitchFamily="34" charset="0"/>
                <a:ea typeface="Times New Roman" panose="02020603050405020304" pitchFamily="18" charset="0"/>
                <a:cs typeface="Times New Roman" panose="02020603050405020304" pitchFamily="18" charset="0"/>
              </a:rPr>
              <a:t>Fabio Comelli (2012) estimates sovereign bond spreads of 28 emerging economies using country specific and global explanatory variables (which do not include ratings).</a:t>
            </a:r>
          </a:p>
          <a:p>
            <a:pPr marR="0" lvl="0">
              <a:lnSpc>
                <a:spcPct val="115000"/>
              </a:lnSpc>
              <a:spcBef>
                <a:spcPts val="0"/>
              </a:spcBef>
              <a:spcAft>
                <a:spcPts val="0"/>
              </a:spcAft>
              <a:buFont typeface="Wingdings" panose="05000000000000000000" pitchFamily="2" charset="2"/>
              <a:buChar char="q"/>
            </a:pP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Our study explains spreads using </a:t>
            </a:r>
            <a:r>
              <a:rPr lang="en-US" sz="34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a combination </a:t>
            </a: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of ratings with country specific and global explanatory variables. </a:t>
            </a:r>
          </a:p>
          <a:p>
            <a:pPr marR="0" lvl="0">
              <a:lnSpc>
                <a:spcPct val="115000"/>
              </a:lnSpc>
              <a:spcBef>
                <a:spcPts val="0"/>
              </a:spcBef>
              <a:spcAft>
                <a:spcPts val="0"/>
              </a:spcAft>
              <a:buFont typeface="Wingdings" panose="05000000000000000000" pitchFamily="2" charset="2"/>
              <a:buChar char="q"/>
            </a:pP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In addition, we treat ratings as </a:t>
            </a:r>
            <a:r>
              <a:rPr lang="en-US" sz="3400" i="1"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ordinal</a:t>
            </a:r>
            <a:r>
              <a:rPr lang="en-US" sz="3400" dirty="0">
                <a:solidFill>
                  <a:srgbClr val="7030A0"/>
                </a:solidFill>
                <a:latin typeface="Calibri" panose="020F0502020204030204" pitchFamily="34" charset="0"/>
                <a:ea typeface="Times New Roman" panose="02020603050405020304" pitchFamily="18" charset="0"/>
                <a:cs typeface="Times New Roman" panose="02020603050405020304" pitchFamily="18" charset="0"/>
              </a:rPr>
              <a:t> numbers.</a:t>
            </a:r>
            <a:endParaRPr lang="en-US" sz="3400" dirty="0">
              <a:solidFill>
                <a:srgbClr val="7030A0"/>
              </a:solidFill>
              <a:effectLst/>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15000"/>
              </a:lnSpc>
              <a:spcBef>
                <a:spcPts val="0"/>
              </a:spcBef>
              <a:spcAft>
                <a:spcPts val="0"/>
              </a:spcAft>
              <a:buFont typeface="Wingdings" panose="05000000000000000000" pitchFamily="2" charset="2"/>
              <a:buChar char="q"/>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marR="0" lvl="0" indent="-457200" algn="just">
              <a:lnSpc>
                <a:spcPct val="115000"/>
              </a:lnSpc>
              <a:spcBef>
                <a:spcPts val="0"/>
              </a:spcBef>
              <a:spcAft>
                <a:spcPts val="0"/>
              </a:spcAft>
              <a:buAutoNum type="arabicPeriod"/>
            </a:pP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737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iterate type="wd">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2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iterate type="wd">
                                    <p:tmPct val="5000"/>
                                  </p:iterate>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2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iterate type="wd">
                                    <p:tmPct val="5000"/>
                                  </p:iterate>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2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iterate type="wd">
                                    <p:tmPct val="5000"/>
                                  </p:iterate>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2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iterate type="wd">
                                    <p:tmPct val="5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2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2730</TotalTime>
  <Words>1733</Words>
  <Application>Microsoft Office PowerPoint</Application>
  <PresentationFormat>Widescreen</PresentationFormat>
  <Paragraphs>285</Paragraphs>
  <Slides>24</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1" baseType="lpstr">
      <vt:lpstr>Arial</vt:lpstr>
      <vt:lpstr>Calibri</vt:lpstr>
      <vt:lpstr>Calibri Light</vt:lpstr>
      <vt:lpstr>Times New Roman</vt:lpstr>
      <vt:lpstr>Wingdings</vt:lpstr>
      <vt:lpstr>Office Theme</vt:lpstr>
      <vt:lpstr>Document</vt:lpstr>
      <vt:lpstr>Emerging Countries Sovereign Bond Spreads: Additional Factors Are at Play</vt:lpstr>
      <vt:lpstr>Objectives</vt:lpstr>
      <vt:lpstr>Presentation Structure</vt:lpstr>
      <vt:lpstr>Stylized Facts and Hypothesis</vt:lpstr>
      <vt:lpstr>Stylized Facts (1)</vt:lpstr>
      <vt:lpstr>Stylized Facts and Hypothesis</vt:lpstr>
      <vt:lpstr>Stylized Facts </vt:lpstr>
      <vt:lpstr>Stylized Facts and Hypothesis</vt:lpstr>
      <vt:lpstr>Literature</vt:lpstr>
      <vt:lpstr>The Model (1)</vt:lpstr>
      <vt:lpstr>The Model (2)</vt:lpstr>
      <vt:lpstr>The Model (3)</vt:lpstr>
      <vt:lpstr>The Data </vt:lpstr>
      <vt:lpstr>The Data </vt:lpstr>
      <vt:lpstr>The Data </vt:lpstr>
      <vt:lpstr>The Data </vt:lpstr>
      <vt:lpstr>Results </vt:lpstr>
      <vt:lpstr>Results </vt:lpstr>
      <vt:lpstr>Results </vt:lpstr>
      <vt:lpstr>Conclusions and Caveats </vt:lpstr>
      <vt:lpstr>Conclusions and Caveats </vt:lpstr>
      <vt:lpstr>Conclusions and Caveats </vt:lpstr>
      <vt:lpstr>Conclusions and Caveats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creator>User</dc:creator>
  <cp:lastModifiedBy>user</cp:lastModifiedBy>
  <cp:revision>379</cp:revision>
  <dcterms:created xsi:type="dcterms:W3CDTF">2020-10-20T13:55:45Z</dcterms:created>
  <dcterms:modified xsi:type="dcterms:W3CDTF">2022-11-30T07:12:42Z</dcterms:modified>
</cp:coreProperties>
</file>